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2" r:id="rId2"/>
    <p:sldMasterId id="2147483655" r:id="rId3"/>
  </p:sldMasterIdLst>
  <p:notesMasterIdLst>
    <p:notesMasterId r:id="rId32"/>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embeddedFontLst>
    <p:embeddedFont>
      <p:font typeface="Meiryo" panose="020B0604030504040204" pitchFamily="50" charset="-128"/>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xgPL7ERn9UeY7j56kW0HzoVpa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CD82BE-4441-4423-8315-7E045289CBA0}">
  <a:tblStyle styleId="{7FCD82BE-4441-4423-8315-7E045289CBA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1E2D77B-16DD-4263-A913-57B7BF554D69}"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Meiryo"/>
                <a:ea typeface="Meiryo"/>
                <a:cs typeface="Meiryo"/>
                <a:sym typeface="Meiry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Meiryo"/>
                <a:ea typeface="Meiryo"/>
                <a:cs typeface="Meiryo"/>
                <a:sym typeface="Meiryo"/>
              </a:rPr>
              <a:t>‹#›</a:t>
            </a:fld>
            <a:endParaRPr sz="1200" b="0" i="0" u="none" strike="noStrike" cap="none">
              <a:solidFill>
                <a:schemeClr val="dk1"/>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f3323061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f33230614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1f33230614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05a55940ac_2_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g205a55940ac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5" name="Google Shape;5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ltLang="ja-JP"/>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タイトルとコンテンツ">
  <p:cSld name="1_タイトルとコンテンツ">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4"/>
        <p:cNvGrpSpPr/>
        <p:nvPr/>
      </p:nvGrpSpPr>
      <p:grpSpPr>
        <a:xfrm>
          <a:off x="0" y="0"/>
          <a:ext cx="0" cy="0"/>
          <a:chOff x="0" y="0"/>
          <a:chExt cx="0" cy="0"/>
        </a:xfrm>
      </p:grpSpPr>
      <p:sp>
        <p:nvSpPr>
          <p:cNvPr id="55" name="Google Shape;55;g1b2732c3ea3_2_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g1b2732c3ea3_2_3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g1b2732c3ea3_2_3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g1b2732c3ea3_2_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g1b2732c3ea3_2_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g1b2732c3ea3_2_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1"/>
        <p:cNvGrpSpPr/>
        <p:nvPr/>
      </p:nvGrpSpPr>
      <p:grpSpPr>
        <a:xfrm>
          <a:off x="0" y="0"/>
          <a:ext cx="0" cy="0"/>
          <a:chOff x="0" y="0"/>
          <a:chExt cx="0" cy="0"/>
        </a:xfrm>
      </p:grpSpPr>
      <p:sp>
        <p:nvSpPr>
          <p:cNvPr id="62" name="Google Shape;62;g1b2732c3ea3_2_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g1b2732c3ea3_2_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g1b2732c3ea3_2_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g1b2732c3ea3_2_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g1b2732c3ea3_2_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g1b2732c3ea3_2_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g1b2732c3ea3_2_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g1b2732c3ea3_2_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0"/>
        <p:cNvGrpSpPr/>
        <p:nvPr/>
      </p:nvGrpSpPr>
      <p:grpSpPr>
        <a:xfrm>
          <a:off x="0" y="0"/>
          <a:ext cx="0" cy="0"/>
          <a:chOff x="0" y="0"/>
          <a:chExt cx="0" cy="0"/>
        </a:xfrm>
      </p:grpSpPr>
      <p:sp>
        <p:nvSpPr>
          <p:cNvPr id="71" name="Google Shape;71;g1b2732c3ea3_2_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g1b2732c3ea3_2_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g1b2732c3ea3_2_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g1b2732c3ea3_2_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75"/>
        <p:cNvGrpSpPr/>
        <p:nvPr/>
      </p:nvGrpSpPr>
      <p:grpSpPr>
        <a:xfrm>
          <a:off x="0" y="0"/>
          <a:ext cx="0" cy="0"/>
          <a:chOff x="0" y="0"/>
          <a:chExt cx="0" cy="0"/>
        </a:xfrm>
      </p:grpSpPr>
      <p:sp>
        <p:nvSpPr>
          <p:cNvPr id="76" name="Google Shape;76;g1b2732c3ea3_2_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g1b2732c3ea3_2_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g1b2732c3ea3_2_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79"/>
        <p:cNvGrpSpPr/>
        <p:nvPr/>
      </p:nvGrpSpPr>
      <p:grpSpPr>
        <a:xfrm>
          <a:off x="0" y="0"/>
          <a:ext cx="0" cy="0"/>
          <a:chOff x="0" y="0"/>
          <a:chExt cx="0" cy="0"/>
        </a:xfrm>
      </p:grpSpPr>
      <p:sp>
        <p:nvSpPr>
          <p:cNvPr id="80" name="Google Shape;80;g1b2732c3ea3_2_5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eiry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g1b2732c3ea3_2_5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g1b2732c3ea3_2_5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g1b2732c3ea3_2_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g1b2732c3ea3_2_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g1b2732c3ea3_2_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6"/>
        <p:cNvGrpSpPr/>
        <p:nvPr/>
      </p:nvGrpSpPr>
      <p:grpSpPr>
        <a:xfrm>
          <a:off x="0" y="0"/>
          <a:ext cx="0" cy="0"/>
          <a:chOff x="0" y="0"/>
          <a:chExt cx="0" cy="0"/>
        </a:xfrm>
      </p:grpSpPr>
      <p:sp>
        <p:nvSpPr>
          <p:cNvPr id="87" name="Google Shape;87;g1b2732c3ea3_2_6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eiry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g1b2732c3ea3_2_62"/>
          <p:cNvSpPr>
            <a:spLocks noGrp="1"/>
          </p:cNvSpPr>
          <p:nvPr>
            <p:ph type="pic" idx="2"/>
          </p:nvPr>
        </p:nvSpPr>
        <p:spPr>
          <a:xfrm>
            <a:off x="5183188" y="987425"/>
            <a:ext cx="6172200" cy="4873625"/>
          </a:xfrm>
          <a:prstGeom prst="rect">
            <a:avLst/>
          </a:prstGeom>
          <a:noFill/>
          <a:ln>
            <a:noFill/>
          </a:ln>
        </p:spPr>
      </p:sp>
      <p:sp>
        <p:nvSpPr>
          <p:cNvPr id="89" name="Google Shape;89;g1b2732c3ea3_2_6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g1b2732c3ea3_2_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g1b2732c3ea3_2_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g1b2732c3ea3_2_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g1b2732c3ea3_2_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g1b2732c3ea3_2_6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g1b2732c3ea3_2_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g1b2732c3ea3_2_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g1b2732c3ea3_2_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9"/>
        <p:cNvGrpSpPr/>
        <p:nvPr/>
      </p:nvGrpSpPr>
      <p:grpSpPr>
        <a:xfrm>
          <a:off x="0" y="0"/>
          <a:ext cx="0" cy="0"/>
          <a:chOff x="0" y="0"/>
          <a:chExt cx="0" cy="0"/>
        </a:xfrm>
      </p:grpSpPr>
      <p:sp>
        <p:nvSpPr>
          <p:cNvPr id="100" name="Google Shape;100;g1b2732c3ea3_2_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g1b2732c3ea3_2_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g1b2732c3ea3_2_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g1b2732c3ea3_2_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g1b2732c3ea3_2_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タイトルとコンテンツ">
  <p:cSld name="1_タイトルとコンテンツ">
    <p:spTree>
      <p:nvGrpSpPr>
        <p:cNvPr id="1" name="Shape 10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11"/>
        <p:cNvGrpSpPr/>
        <p:nvPr/>
      </p:nvGrpSpPr>
      <p:grpSpPr>
        <a:xfrm>
          <a:off x="0" y="0"/>
          <a:ext cx="0" cy="0"/>
          <a:chOff x="0" y="0"/>
          <a:chExt cx="0" cy="0"/>
        </a:xfrm>
      </p:grpSpPr>
      <p:sp>
        <p:nvSpPr>
          <p:cNvPr id="12" name="Google Shape;12;p34"/>
          <p:cNvSpPr/>
          <p:nvPr/>
        </p:nvSpPr>
        <p:spPr>
          <a:xfrm>
            <a:off x="1058" y="0"/>
            <a:ext cx="12189884" cy="6865951"/>
          </a:xfrm>
          <a:prstGeom prst="rect">
            <a:avLst/>
          </a:prstGeom>
          <a:solidFill>
            <a:srgbClr val="51A7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100"/>
              <a:buFont typeface="Arial"/>
              <a:buNone/>
            </a:pPr>
            <a:endParaRPr sz="2100" b="0" i="0" u="none" strike="noStrike" cap="none">
              <a:solidFill>
                <a:schemeClr val="lt1"/>
              </a:solidFill>
              <a:latin typeface="Meiryo"/>
              <a:ea typeface="Meiryo"/>
              <a:cs typeface="Meiryo"/>
              <a:sym typeface="Meiry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ユーザー設定レイアウト">
  <p:cSld name="1_ユーザー設定レイアウト">
    <p:spTree>
      <p:nvGrpSpPr>
        <p:cNvPr id="1" name="Shape 13"/>
        <p:cNvGrpSpPr/>
        <p:nvPr/>
      </p:nvGrpSpPr>
      <p:grpSpPr>
        <a:xfrm>
          <a:off x="0" y="0"/>
          <a:ext cx="0" cy="0"/>
          <a:chOff x="0" y="0"/>
          <a:chExt cx="0" cy="0"/>
        </a:xfrm>
      </p:grpSpPr>
      <p:sp>
        <p:nvSpPr>
          <p:cNvPr id="14" name="Google Shape;14;p35"/>
          <p:cNvSpPr/>
          <p:nvPr/>
        </p:nvSpPr>
        <p:spPr>
          <a:xfrm>
            <a:off x="0" y="0"/>
            <a:ext cx="12192000" cy="6865951"/>
          </a:xfrm>
          <a:prstGeom prst="rect">
            <a:avLst/>
          </a:prstGeom>
          <a:solidFill>
            <a:srgbClr val="4DAB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4DABFF"/>
              </a:solidFill>
              <a:highlight>
                <a:srgbClr val="4DABFF"/>
              </a:highlight>
              <a:latin typeface="Meiryo"/>
              <a:ea typeface="Meiryo"/>
              <a:cs typeface="Meiryo"/>
              <a:sym typeface="Meiryo"/>
            </a:endParaRPr>
          </a:p>
        </p:txBody>
      </p:sp>
      <p:pic>
        <p:nvPicPr>
          <p:cNvPr id="15" name="Google Shape;15;p35"/>
          <p:cNvPicPr preferRelativeResize="0"/>
          <p:nvPr/>
        </p:nvPicPr>
        <p:blipFill rotWithShape="1">
          <a:blip r:embed="rId2">
            <a:alphaModFix/>
          </a:blip>
          <a:srcRect/>
          <a:stretch/>
        </p:blipFill>
        <p:spPr>
          <a:xfrm>
            <a:off x="10095689" y="96513"/>
            <a:ext cx="1942312" cy="591031"/>
          </a:xfrm>
          <a:prstGeom prst="rect">
            <a:avLst/>
          </a:prstGeom>
          <a:noFill/>
          <a:ln>
            <a:noFill/>
          </a:ln>
        </p:spPr>
      </p:pic>
      <p:sp>
        <p:nvSpPr>
          <p:cNvPr id="16" name="Google Shape;16;p35"/>
          <p:cNvSpPr/>
          <p:nvPr/>
        </p:nvSpPr>
        <p:spPr>
          <a:xfrm>
            <a:off x="353149" y="704546"/>
            <a:ext cx="11483601" cy="5740398"/>
          </a:xfrm>
          <a:prstGeom prst="roundRect">
            <a:avLst>
              <a:gd name="adj" fmla="val 601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Meiryo"/>
              <a:ea typeface="Meiryo"/>
              <a:cs typeface="Meiryo"/>
              <a:sym typeface="Meiry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タイトル スライド">
  <p:cSld name="4_タイトル スライド">
    <p:spTree>
      <p:nvGrpSpPr>
        <p:cNvPr id="1" name="Shape 30"/>
        <p:cNvGrpSpPr/>
        <p:nvPr/>
      </p:nvGrpSpPr>
      <p:grpSpPr>
        <a:xfrm>
          <a:off x="0" y="0"/>
          <a:ext cx="0" cy="0"/>
          <a:chOff x="0" y="0"/>
          <a:chExt cx="0" cy="0"/>
        </a:xfrm>
      </p:grpSpPr>
      <p:sp>
        <p:nvSpPr>
          <p:cNvPr id="31" name="Google Shape;31;g1b2732c3ea3_2_6"/>
          <p:cNvSpPr/>
          <p:nvPr/>
        </p:nvSpPr>
        <p:spPr>
          <a:xfrm>
            <a:off x="0" y="0"/>
            <a:ext cx="12192000" cy="6858000"/>
          </a:xfrm>
          <a:prstGeom prst="rect">
            <a:avLst/>
          </a:prstGeom>
          <a:solidFill>
            <a:srgbClr val="4DAB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4DABFF"/>
              </a:solidFill>
              <a:highlight>
                <a:srgbClr val="4DABFF"/>
              </a:highlight>
              <a:latin typeface="Meiryo"/>
              <a:ea typeface="Meiryo"/>
              <a:cs typeface="Meiryo"/>
              <a:sym typeface="Meiryo"/>
            </a:endParaRPr>
          </a:p>
        </p:txBody>
      </p:sp>
      <p:pic>
        <p:nvPicPr>
          <p:cNvPr id="32" name="Google Shape;32;g1b2732c3ea3_2_6"/>
          <p:cNvPicPr preferRelativeResize="0"/>
          <p:nvPr/>
        </p:nvPicPr>
        <p:blipFill rotWithShape="1">
          <a:blip r:embed="rId2">
            <a:alphaModFix/>
          </a:blip>
          <a:srcRect/>
          <a:stretch/>
        </p:blipFill>
        <p:spPr>
          <a:xfrm>
            <a:off x="10159299" y="56758"/>
            <a:ext cx="1942312" cy="591031"/>
          </a:xfrm>
          <a:prstGeom prst="rect">
            <a:avLst/>
          </a:prstGeom>
          <a:noFill/>
          <a:ln>
            <a:noFill/>
          </a:ln>
        </p:spPr>
      </p:pic>
      <p:sp>
        <p:nvSpPr>
          <p:cNvPr id="33" name="Google Shape;33;g1b2732c3ea3_2_6"/>
          <p:cNvSpPr/>
          <p:nvPr/>
        </p:nvSpPr>
        <p:spPr>
          <a:xfrm>
            <a:off x="353149" y="704546"/>
            <a:ext cx="11483601" cy="5740398"/>
          </a:xfrm>
          <a:prstGeom prst="roundRect">
            <a:avLst>
              <a:gd name="adj" fmla="val 601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Meiryo"/>
              <a:ea typeface="Meiryo"/>
              <a:cs typeface="Meiryo"/>
              <a:sym typeface="Meiryo"/>
            </a:endParaRPr>
          </a:p>
        </p:txBody>
      </p:sp>
      <p:sp>
        <p:nvSpPr>
          <p:cNvPr id="34" name="Google Shape;34;g1b2732c3ea3_2_6"/>
          <p:cNvSpPr txBox="1">
            <a:spLocks noGrp="1"/>
          </p:cNvSpPr>
          <p:nvPr>
            <p:ph type="title"/>
          </p:nvPr>
        </p:nvSpPr>
        <p:spPr>
          <a:xfrm>
            <a:off x="838200" y="56758"/>
            <a:ext cx="9230710" cy="59103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Meiry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g1b2732c3ea3_2_6"/>
          <p:cNvSpPr txBox="1">
            <a:spLocks noGrp="1"/>
          </p:cNvSpPr>
          <p:nvPr>
            <p:ph type="ftr" idx="11"/>
          </p:nvPr>
        </p:nvSpPr>
        <p:spPr>
          <a:xfrm>
            <a:off x="6540843" y="6504752"/>
            <a:ext cx="5803557"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6"/>
        <p:cNvGrpSpPr/>
        <p:nvPr/>
      </p:nvGrpSpPr>
      <p:grpSpPr>
        <a:xfrm>
          <a:off x="0" y="0"/>
          <a:ext cx="0" cy="0"/>
          <a:chOff x="0" y="0"/>
          <a:chExt cx="0" cy="0"/>
        </a:xfrm>
      </p:grpSpPr>
      <p:sp>
        <p:nvSpPr>
          <p:cNvPr id="37" name="Google Shape;37;g1b2732c3ea3_2_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Meiry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g1b2732c3ea3_2_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9" name="Google Shape;39;g1b2732c3ea3_2_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g1b2732c3ea3_2_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g1b2732c3ea3_2_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42"/>
        <p:cNvGrpSpPr/>
        <p:nvPr/>
      </p:nvGrpSpPr>
      <p:grpSpPr>
        <a:xfrm>
          <a:off x="0" y="0"/>
          <a:ext cx="0" cy="0"/>
          <a:chOff x="0" y="0"/>
          <a:chExt cx="0" cy="0"/>
        </a:xfrm>
      </p:grpSpPr>
      <p:sp>
        <p:nvSpPr>
          <p:cNvPr id="43" name="Google Shape;43;g1b2732c3ea3_2_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g1b2732c3ea3_2_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g1b2732c3ea3_2_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g1b2732c3ea3_2_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g1b2732c3ea3_2_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48"/>
        <p:cNvGrpSpPr/>
        <p:nvPr/>
      </p:nvGrpSpPr>
      <p:grpSpPr>
        <a:xfrm>
          <a:off x="0" y="0"/>
          <a:ext cx="0" cy="0"/>
          <a:chOff x="0" y="0"/>
          <a:chExt cx="0" cy="0"/>
        </a:xfrm>
      </p:grpSpPr>
      <p:sp>
        <p:nvSpPr>
          <p:cNvPr id="49" name="Google Shape;49;g1b2732c3ea3_2_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Meiryo"/>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g1b2732c3ea3_2_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g1b2732c3ea3_2_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g1b2732c3ea3_2_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g1b2732c3ea3_2_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1"/>
          <p:cNvSpPr/>
          <p:nvPr/>
        </p:nvSpPr>
        <p:spPr>
          <a:xfrm>
            <a:off x="0" y="6672295"/>
            <a:ext cx="12192000" cy="18570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9" name="Google Shape;19;p31"/>
          <p:cNvSpPr txBox="1"/>
          <p:nvPr/>
        </p:nvSpPr>
        <p:spPr>
          <a:xfrm>
            <a:off x="10632282" y="6668723"/>
            <a:ext cx="1559719" cy="1892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600"/>
              <a:buFont typeface="Arial"/>
              <a:buNone/>
            </a:pPr>
            <a:r>
              <a:rPr lang="ja-JP" sz="600" b="0" i="0" u="none" strike="noStrike" cap="none">
                <a:solidFill>
                  <a:srgbClr val="595959"/>
                </a:solidFill>
                <a:latin typeface="Verdana"/>
                <a:ea typeface="Verdana"/>
                <a:cs typeface="Verdana"/>
                <a:sym typeface="Verdana"/>
              </a:rPr>
              <a:t>  </a:t>
            </a:r>
            <a:fld id="{00000000-1234-1234-1234-123412341234}" type="slidenum">
              <a:rPr lang="ja-JP" sz="600" b="0" i="0" u="none" strike="noStrike" cap="none">
                <a:solidFill>
                  <a:srgbClr val="595959"/>
                </a:solidFill>
                <a:latin typeface="Verdana"/>
                <a:ea typeface="Verdana"/>
                <a:cs typeface="Verdana"/>
                <a:sym typeface="Verdana"/>
              </a:rPr>
              <a:t>‹#›</a:t>
            </a:fld>
            <a:endParaRPr sz="600" b="0" i="0" u="none" strike="noStrike" cap="none">
              <a:solidFill>
                <a:srgbClr val="595959"/>
              </a:solidFill>
              <a:latin typeface="Verdana"/>
              <a:ea typeface="Verdana"/>
              <a:cs typeface="Verdana"/>
              <a:sym typeface="Verdana"/>
            </a:endParaRPr>
          </a:p>
        </p:txBody>
      </p:sp>
      <p:sp>
        <p:nvSpPr>
          <p:cNvPr id="20" name="Google Shape;20;p31"/>
          <p:cNvSpPr/>
          <p:nvPr/>
        </p:nvSpPr>
        <p:spPr>
          <a:xfrm>
            <a:off x="3504010" y="6672295"/>
            <a:ext cx="5183981" cy="18570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ja-JP" sz="600" b="0" i="0" u="none" strike="noStrike" cap="none">
                <a:solidFill>
                  <a:srgbClr val="595959"/>
                </a:solidFill>
                <a:latin typeface="Verdana"/>
                <a:ea typeface="Verdana"/>
                <a:cs typeface="Verdana"/>
                <a:sym typeface="Verdana"/>
              </a:rPr>
              <a:t>© タスク・プロジェクト管理ツールJooto (ジョートー). All Rights Reserved.</a:t>
            </a:r>
            <a:endParaRPr sz="1400" b="0" i="0" u="none" strike="noStrike" cap="none">
              <a:solidFill>
                <a:srgbClr val="000000"/>
              </a:solidFill>
              <a:latin typeface="Arial"/>
              <a:ea typeface="Arial"/>
              <a:cs typeface="Arial"/>
              <a:sym typeface="Arial"/>
            </a:endParaRPr>
          </a:p>
        </p:txBody>
      </p:sp>
      <p:sp>
        <p:nvSpPr>
          <p:cNvPr id="21" name="Google Shape;21;p31"/>
          <p:cNvSpPr/>
          <p:nvPr/>
        </p:nvSpPr>
        <p:spPr>
          <a:xfrm>
            <a:off x="0" y="0"/>
            <a:ext cx="12192000" cy="616637"/>
          </a:xfrm>
          <a:prstGeom prst="rect">
            <a:avLst/>
          </a:prstGeom>
          <a:solidFill>
            <a:srgbClr val="51A7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g1b2732c3ea3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eiryo"/>
              <a:buNone/>
              <a:defRPr sz="4400" b="0" i="0" u="none" strike="noStrike" cap="none">
                <a:solidFill>
                  <a:schemeClr val="dk1"/>
                </a:solidFill>
                <a:latin typeface="Meiryo"/>
                <a:ea typeface="Meiryo"/>
                <a:cs typeface="Meiryo"/>
                <a:sym typeface="Meiry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g1b2732c3ea3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eiryo"/>
                <a:ea typeface="Meiryo"/>
                <a:cs typeface="Meiryo"/>
                <a:sym typeface="Meiry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eiryo"/>
                <a:ea typeface="Meiryo"/>
                <a:cs typeface="Meiryo"/>
                <a:sym typeface="Meiry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eiryo"/>
                <a:ea typeface="Meiryo"/>
                <a:cs typeface="Meiryo"/>
                <a:sym typeface="Meiry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eiryo"/>
                <a:ea typeface="Meiryo"/>
                <a:cs typeface="Meiryo"/>
                <a:sym typeface="Meiry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g1b2732c3ea3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g1b2732c3ea3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eiryo"/>
                <a:ea typeface="Meiryo"/>
                <a:cs typeface="Meiryo"/>
                <a:sym typeface="Meiryo"/>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g1b2732c3ea3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eiryo"/>
                <a:ea typeface="Meiryo"/>
                <a:cs typeface="Meiryo"/>
                <a:sym typeface="Meiryo"/>
              </a:defRPr>
            </a:lvl1pPr>
            <a:lvl2pPr marL="0" marR="0" lvl="1" indent="0" algn="r" rtl="0">
              <a:spcBef>
                <a:spcPts val="0"/>
              </a:spcBef>
              <a:buNone/>
              <a:defRPr sz="1200" b="0" i="0" u="none" strike="noStrike" cap="none">
                <a:solidFill>
                  <a:srgbClr val="888888"/>
                </a:solidFill>
                <a:latin typeface="Meiryo"/>
                <a:ea typeface="Meiryo"/>
                <a:cs typeface="Meiryo"/>
                <a:sym typeface="Meiryo"/>
              </a:defRPr>
            </a:lvl2pPr>
            <a:lvl3pPr marL="0" marR="0" lvl="2" indent="0" algn="r" rtl="0">
              <a:spcBef>
                <a:spcPts val="0"/>
              </a:spcBef>
              <a:buNone/>
              <a:defRPr sz="1200" b="0" i="0" u="none" strike="noStrike" cap="none">
                <a:solidFill>
                  <a:srgbClr val="888888"/>
                </a:solidFill>
                <a:latin typeface="Meiryo"/>
                <a:ea typeface="Meiryo"/>
                <a:cs typeface="Meiryo"/>
                <a:sym typeface="Meiryo"/>
              </a:defRPr>
            </a:lvl3pPr>
            <a:lvl4pPr marL="0" marR="0" lvl="3" indent="0" algn="r" rtl="0">
              <a:spcBef>
                <a:spcPts val="0"/>
              </a:spcBef>
              <a:buNone/>
              <a:defRPr sz="1200" b="0" i="0" u="none" strike="noStrike" cap="none">
                <a:solidFill>
                  <a:srgbClr val="888888"/>
                </a:solidFill>
                <a:latin typeface="Meiryo"/>
                <a:ea typeface="Meiryo"/>
                <a:cs typeface="Meiryo"/>
                <a:sym typeface="Meiryo"/>
              </a:defRPr>
            </a:lvl4pPr>
            <a:lvl5pPr marL="0" marR="0" lvl="4" indent="0" algn="r" rtl="0">
              <a:spcBef>
                <a:spcPts val="0"/>
              </a:spcBef>
              <a:buNone/>
              <a:defRPr sz="1200" b="0" i="0" u="none" strike="noStrike" cap="none">
                <a:solidFill>
                  <a:srgbClr val="888888"/>
                </a:solidFill>
                <a:latin typeface="Meiryo"/>
                <a:ea typeface="Meiryo"/>
                <a:cs typeface="Meiryo"/>
                <a:sym typeface="Meiryo"/>
              </a:defRPr>
            </a:lvl5pPr>
            <a:lvl6pPr marL="0" marR="0" lvl="5" indent="0" algn="r" rtl="0">
              <a:spcBef>
                <a:spcPts val="0"/>
              </a:spcBef>
              <a:buNone/>
              <a:defRPr sz="1200" b="0" i="0" u="none" strike="noStrike" cap="none">
                <a:solidFill>
                  <a:srgbClr val="888888"/>
                </a:solidFill>
                <a:latin typeface="Meiryo"/>
                <a:ea typeface="Meiryo"/>
                <a:cs typeface="Meiryo"/>
                <a:sym typeface="Meiryo"/>
              </a:defRPr>
            </a:lvl6pPr>
            <a:lvl7pPr marL="0" marR="0" lvl="6" indent="0" algn="r" rtl="0">
              <a:spcBef>
                <a:spcPts val="0"/>
              </a:spcBef>
              <a:buNone/>
              <a:defRPr sz="1200" b="0" i="0" u="none" strike="noStrike" cap="none">
                <a:solidFill>
                  <a:srgbClr val="888888"/>
                </a:solidFill>
                <a:latin typeface="Meiryo"/>
                <a:ea typeface="Meiryo"/>
                <a:cs typeface="Meiryo"/>
                <a:sym typeface="Meiryo"/>
              </a:defRPr>
            </a:lvl7pPr>
            <a:lvl8pPr marL="0" marR="0" lvl="7" indent="0" algn="r" rtl="0">
              <a:spcBef>
                <a:spcPts val="0"/>
              </a:spcBef>
              <a:buNone/>
              <a:defRPr sz="1200" b="0" i="0" u="none" strike="noStrike" cap="none">
                <a:solidFill>
                  <a:srgbClr val="888888"/>
                </a:solidFill>
                <a:latin typeface="Meiryo"/>
                <a:ea typeface="Meiryo"/>
                <a:cs typeface="Meiryo"/>
                <a:sym typeface="Meiryo"/>
              </a:defRPr>
            </a:lvl8pPr>
            <a:lvl9pPr marL="0" marR="0" lvl="8" indent="0" algn="r" rtl="0">
              <a:spcBef>
                <a:spcPts val="0"/>
              </a:spcBef>
              <a:buNone/>
              <a:defRPr sz="1200" b="0" i="0" u="none" strike="noStrike" cap="none">
                <a:solidFill>
                  <a:srgbClr val="888888"/>
                </a:solidFill>
                <a:latin typeface="Meiryo"/>
                <a:ea typeface="Meiryo"/>
                <a:cs typeface="Meiryo"/>
                <a:sym typeface="Meiryo"/>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aws.amazon.com/jp/security/" TargetMode="External"/><Relationship Id="rId3" Type="http://schemas.openxmlformats.org/officeDocument/2006/relationships/image" Target="../media/image31.png"/><Relationship Id="rId7" Type="http://schemas.openxmlformats.org/officeDocument/2006/relationships/image" Target="../media/image34.gif"/><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smarticon.geotrust.com/smarticonprofile?Referer=https://www.jooto.com" TargetMode="External"/><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jooto.com/securi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jooto.com/" TargetMode="External"/><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tayori.com/form/f2e79aac8a903e4e847cccfb6a0f573b2d7fc7ac" TargetMode="Externa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prtimes.jp/tv" TargetMode="External"/><Relationship Id="rId3" Type="http://schemas.openxmlformats.org/officeDocument/2006/relationships/image" Target="../media/image5.png"/><Relationship Id="rId7" Type="http://schemas.openxmlformats.org/officeDocument/2006/relationships/hyperlink" Target="https://webclipping.jp/" TargetMode="External"/><Relationship Id="rId12" Type="http://schemas.openxmlformats.org/officeDocument/2006/relationships/hyperlink" Target="https://prtimes.jp/magazine/"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prtimes.jp/story/" TargetMode="External"/><Relationship Id="rId11" Type="http://schemas.openxmlformats.org/officeDocument/2006/relationships/hyperlink" Target="https://www.jooto.com/" TargetMode="External"/><Relationship Id="rId5" Type="http://schemas.openxmlformats.org/officeDocument/2006/relationships/hyperlink" Target="https://prtimes.jp/" TargetMode="External"/><Relationship Id="rId10" Type="http://schemas.openxmlformats.org/officeDocument/2006/relationships/hyperlink" Target="https://tayori.com/" TargetMode="External"/><Relationship Id="rId4" Type="http://schemas.openxmlformats.org/officeDocument/2006/relationships/hyperlink" Target="https://prtimes.co.jp/" TargetMode="External"/><Relationship Id="rId9" Type="http://schemas.openxmlformats.org/officeDocument/2006/relationships/hyperlink" Target="https://marph.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hyperlink" Target="https://www.jooto.com/contact/" TargetMode="External"/><Relationship Id="rId4" Type="http://schemas.openxmlformats.org/officeDocument/2006/relationships/hyperlink" Target="https://timerex.net/s/Jooto/2af4b86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背景パターン&#10;&#10;自動的に生成された説明"/>
          <p:cNvPicPr preferRelativeResize="0"/>
          <p:nvPr/>
        </p:nvPicPr>
        <p:blipFill rotWithShape="1">
          <a:blip r:embed="rId3">
            <a:alphaModFix/>
          </a:blip>
          <a:srcRect/>
          <a:stretch/>
        </p:blipFill>
        <p:spPr>
          <a:xfrm>
            <a:off x="0" y="0"/>
            <a:ext cx="12192000" cy="7112000"/>
          </a:xfrm>
          <a:prstGeom prst="rect">
            <a:avLst/>
          </a:prstGeom>
          <a:noFill/>
          <a:ln>
            <a:noFill/>
          </a:ln>
        </p:spPr>
      </p:pic>
      <p:sp>
        <p:nvSpPr>
          <p:cNvPr id="111" name="Google Shape;111;p1"/>
          <p:cNvSpPr/>
          <p:nvPr/>
        </p:nvSpPr>
        <p:spPr>
          <a:xfrm>
            <a:off x="2333769" y="4312124"/>
            <a:ext cx="7524461" cy="95410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稟議書としてご利用いただける資料です。</a:t>
            </a:r>
            <a:endParaRPr sz="2800" b="1" i="0" u="none" strike="noStrike" cap="none">
              <a:solidFill>
                <a:schemeClr val="lt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ご自由に編集してお使いください。</a:t>
            </a:r>
            <a:endParaRPr sz="1400" b="0" i="0" u="none" strike="noStrike" cap="none">
              <a:solidFill>
                <a:srgbClr val="000000"/>
              </a:solidFill>
              <a:latin typeface="Arial"/>
              <a:ea typeface="Arial"/>
              <a:cs typeface="Arial"/>
              <a:sym typeface="Arial"/>
            </a:endParaRPr>
          </a:p>
        </p:txBody>
      </p:sp>
      <p:pic>
        <p:nvPicPr>
          <p:cNvPr id="112" name="Google Shape;112;p1"/>
          <p:cNvPicPr preferRelativeResize="0"/>
          <p:nvPr/>
        </p:nvPicPr>
        <p:blipFill rotWithShape="1">
          <a:blip r:embed="rId4">
            <a:alphaModFix/>
          </a:blip>
          <a:srcRect/>
          <a:stretch/>
        </p:blipFill>
        <p:spPr>
          <a:xfrm>
            <a:off x="9877681" y="6253505"/>
            <a:ext cx="1281112" cy="434975"/>
          </a:xfrm>
          <a:prstGeom prst="rect">
            <a:avLst/>
          </a:prstGeom>
          <a:noFill/>
          <a:ln>
            <a:noFill/>
          </a:ln>
        </p:spPr>
      </p:pic>
      <p:pic>
        <p:nvPicPr>
          <p:cNvPr id="113" name="Google Shape;113;p1" descr="グラフィカル ユーザー インターフェイス, アプリケーション&#10;&#10;自動的に生成された説明"/>
          <p:cNvPicPr preferRelativeResize="0"/>
          <p:nvPr/>
        </p:nvPicPr>
        <p:blipFill rotWithShape="1">
          <a:blip r:embed="rId5">
            <a:alphaModFix/>
          </a:blip>
          <a:srcRect l="56378" t="5958" r="5042" b="61921"/>
          <a:stretch/>
        </p:blipFill>
        <p:spPr>
          <a:xfrm>
            <a:off x="3436287" y="1699591"/>
            <a:ext cx="5319423" cy="20752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p:nvPr/>
        </p:nvSpPr>
        <p:spPr>
          <a:xfrm>
            <a:off x="7238036" y="1102755"/>
            <a:ext cx="4410698" cy="1304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タスクの期日を設定するだけで</a:t>
            </a:r>
            <a:endParaRPr sz="18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ガントチャートが自動的に作成！</a:t>
            </a:r>
            <a:endParaRPr sz="18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進捗やスケジュールを一目で把握できる</a:t>
            </a:r>
            <a:endParaRPr sz="2000" b="0" i="0" u="none" strike="noStrike" cap="none">
              <a:solidFill>
                <a:srgbClr val="595959"/>
              </a:solidFill>
              <a:latin typeface="Meiryo"/>
              <a:ea typeface="Meiryo"/>
              <a:cs typeface="Meiryo"/>
              <a:sym typeface="Meiryo"/>
            </a:endParaRPr>
          </a:p>
        </p:txBody>
      </p:sp>
      <p:sp>
        <p:nvSpPr>
          <p:cNvPr id="226" name="Google Shape;226;p10"/>
          <p:cNvSpPr txBox="1"/>
          <p:nvPr/>
        </p:nvSpPr>
        <p:spPr>
          <a:xfrm>
            <a:off x="7102944" y="2822377"/>
            <a:ext cx="4680882" cy="29661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分単位で、開始・締切日時の設定が可能</a:t>
            </a: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rgbClr val="595959"/>
              </a:solidFill>
              <a:latin typeface="Meiryo"/>
              <a:ea typeface="Meiryo"/>
              <a:cs typeface="Meiryo"/>
              <a:sym typeface="Meiryo"/>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期間のバーを伸ばしたり、縮めたりすることでマウスで期限を簡単に変更可能</a:t>
            </a: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rgbClr val="595959"/>
              </a:solidFill>
              <a:latin typeface="Meiryo"/>
              <a:ea typeface="Meiryo"/>
              <a:cs typeface="Meiryo"/>
              <a:sym typeface="Meiryo"/>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カスタマイズできる通知設定で､プロジェクトの進捗をリアルタイムで把握</a:t>
            </a:r>
            <a:endParaRPr sz="1800" b="0" i="0" u="none" strike="noStrike" cap="none">
              <a:solidFill>
                <a:srgbClr val="595959"/>
              </a:solidFill>
              <a:latin typeface="Meiryo"/>
              <a:ea typeface="Meiryo"/>
              <a:cs typeface="Meiryo"/>
              <a:sym typeface="Meiryo"/>
            </a:endParaRPr>
          </a:p>
        </p:txBody>
      </p:sp>
      <p:grpSp>
        <p:nvGrpSpPr>
          <p:cNvPr id="227" name="Google Shape;227;p10"/>
          <p:cNvGrpSpPr/>
          <p:nvPr/>
        </p:nvGrpSpPr>
        <p:grpSpPr>
          <a:xfrm>
            <a:off x="528100" y="1343029"/>
            <a:ext cx="6473985" cy="4660208"/>
            <a:chOff x="528100" y="1422539"/>
            <a:chExt cx="6473985" cy="4660208"/>
          </a:xfrm>
        </p:grpSpPr>
        <p:pic>
          <p:nvPicPr>
            <p:cNvPr id="228" name="Google Shape;228;p10" descr="グラフ&#10;&#10;自動的に生成された説明"/>
            <p:cNvPicPr preferRelativeResize="0"/>
            <p:nvPr/>
          </p:nvPicPr>
          <p:blipFill rotWithShape="1">
            <a:blip r:embed="rId3">
              <a:alphaModFix/>
            </a:blip>
            <a:srcRect r="23803"/>
            <a:stretch/>
          </p:blipFill>
          <p:spPr>
            <a:xfrm>
              <a:off x="528100" y="1673468"/>
              <a:ext cx="6473985" cy="4409279"/>
            </a:xfrm>
            <a:prstGeom prst="rect">
              <a:avLst/>
            </a:prstGeom>
            <a:noFill/>
            <a:ln>
              <a:noFill/>
            </a:ln>
          </p:spPr>
        </p:pic>
        <p:sp>
          <p:nvSpPr>
            <p:cNvPr id="229" name="Google Shape;229;p10"/>
            <p:cNvSpPr txBox="1"/>
            <p:nvPr/>
          </p:nvSpPr>
          <p:spPr>
            <a:xfrm>
              <a:off x="1361369" y="1422539"/>
              <a:ext cx="465759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１クリックでプロジェクトボードからガントチャートに表示切替</a:t>
              </a:r>
              <a:endParaRPr sz="1200" b="1" i="0" u="none" strike="noStrike" cap="none">
                <a:solidFill>
                  <a:srgbClr val="FF0000"/>
                </a:solidFill>
                <a:latin typeface="Meiryo"/>
                <a:ea typeface="Meiryo"/>
                <a:cs typeface="Meiryo"/>
                <a:sym typeface="Meiryo"/>
              </a:endParaRPr>
            </a:p>
          </p:txBody>
        </p:sp>
        <p:sp>
          <p:nvSpPr>
            <p:cNvPr id="230" name="Google Shape;230;p10"/>
            <p:cNvSpPr/>
            <p:nvPr/>
          </p:nvSpPr>
          <p:spPr>
            <a:xfrm rot="10800000" flipH="1">
              <a:off x="1160890" y="1714968"/>
              <a:ext cx="652007" cy="19334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31" name="Google Shape;231;p10"/>
          <p:cNvSpPr txBox="1"/>
          <p:nvPr/>
        </p:nvSpPr>
        <p:spPr>
          <a:xfrm>
            <a:off x="469126" y="130418"/>
            <a:ext cx="449353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機能詳細：ガントチャート</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1"/>
          <p:cNvSpPr txBox="1"/>
          <p:nvPr/>
        </p:nvSpPr>
        <p:spPr>
          <a:xfrm>
            <a:off x="6663095" y="1082781"/>
            <a:ext cx="5017371" cy="8887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複数のプロジェクトにて担当している</a:t>
            </a:r>
            <a:endParaRPr sz="18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自分や他社の担当タスクを一画面で管理できる</a:t>
            </a:r>
            <a:endParaRPr sz="1400" b="0" i="0" u="none" strike="noStrike" cap="none">
              <a:solidFill>
                <a:srgbClr val="000000"/>
              </a:solidFill>
              <a:latin typeface="Arial"/>
              <a:ea typeface="Arial"/>
              <a:cs typeface="Arial"/>
              <a:sym typeface="Arial"/>
            </a:endParaRPr>
          </a:p>
        </p:txBody>
      </p:sp>
      <p:sp>
        <p:nvSpPr>
          <p:cNvPr id="237" name="Google Shape;237;p11"/>
          <p:cNvSpPr txBox="1"/>
          <p:nvPr/>
        </p:nvSpPr>
        <p:spPr>
          <a:xfrm>
            <a:off x="6663095" y="2452460"/>
            <a:ext cx="5119255" cy="371255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全てのタスク</a:t>
            </a:r>
            <a:endParaRPr sz="1800" b="0" i="0" u="none" strike="noStrike" cap="none">
              <a:solidFill>
                <a:srgbClr val="595959"/>
              </a:solidFill>
              <a:latin typeface="Meiryo"/>
              <a:ea typeface="Meiryo"/>
              <a:cs typeface="Meiryo"/>
              <a:sym typeface="Meiryo"/>
            </a:endParaRPr>
          </a:p>
          <a:p>
            <a:pPr marL="285750" marR="0" lvl="0" indent="-285750" algn="l" rtl="0">
              <a:lnSpc>
                <a:spcPct val="10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「担当者」「フォロー」「期間」で絞り込みができる</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期限が迫ると締切日の色が変化</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全てのガントチャート</a:t>
            </a:r>
            <a:endParaRPr sz="1800" b="0" i="0" u="none" strike="noStrike" cap="none">
              <a:solidFill>
                <a:srgbClr val="595959"/>
              </a:solidFill>
              <a:latin typeface="Meiryo"/>
              <a:ea typeface="Meiryo"/>
              <a:cs typeface="Meiryo"/>
              <a:sym typeface="Meiryo"/>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同じ組織内であれば、複数のプロジェクトを跨いで全タスクの進捗を把握可能</a:t>
            </a:r>
            <a:endParaRPr sz="1800" b="0"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　</a:t>
            </a:r>
            <a:r>
              <a:rPr lang="ja-JP" sz="1400" b="1" i="0" u="none" strike="noStrike" cap="none">
                <a:solidFill>
                  <a:srgbClr val="FC7DBB"/>
                </a:solidFill>
                <a:latin typeface="Meiryo"/>
                <a:ea typeface="Meiryo"/>
                <a:cs typeface="Meiryo"/>
                <a:sym typeface="Meiryo"/>
              </a:rPr>
              <a:t>フィルターで条件を設定して絞って表示することも可能！</a:t>
            </a:r>
            <a:endParaRPr sz="1400" b="1" i="0" u="none" strike="noStrike" cap="none">
              <a:solidFill>
                <a:srgbClr val="FC7DBB"/>
              </a:solidFill>
              <a:latin typeface="Meiryo"/>
              <a:ea typeface="Meiryo"/>
              <a:cs typeface="Meiryo"/>
              <a:sym typeface="Meiryo"/>
            </a:endParaRPr>
          </a:p>
        </p:txBody>
      </p:sp>
      <p:grpSp>
        <p:nvGrpSpPr>
          <p:cNvPr id="238" name="Google Shape;238;p11"/>
          <p:cNvGrpSpPr/>
          <p:nvPr/>
        </p:nvGrpSpPr>
        <p:grpSpPr>
          <a:xfrm>
            <a:off x="651353" y="843599"/>
            <a:ext cx="5838448" cy="5566791"/>
            <a:chOff x="651353" y="843599"/>
            <a:chExt cx="5838448" cy="5566791"/>
          </a:xfrm>
        </p:grpSpPr>
        <p:pic>
          <p:nvPicPr>
            <p:cNvPr id="239" name="Google Shape;239;p11" descr="グラフィカル ユーザー インターフェイス, アプリケーション&#10;&#10;自動的に生成された説明"/>
            <p:cNvPicPr preferRelativeResize="0"/>
            <p:nvPr/>
          </p:nvPicPr>
          <p:blipFill rotWithShape="1">
            <a:blip r:embed="rId3">
              <a:alphaModFix/>
            </a:blip>
            <a:srcRect/>
            <a:stretch/>
          </p:blipFill>
          <p:spPr>
            <a:xfrm>
              <a:off x="652007" y="982098"/>
              <a:ext cx="5837794" cy="2943078"/>
            </a:xfrm>
            <a:prstGeom prst="rect">
              <a:avLst/>
            </a:prstGeom>
            <a:noFill/>
            <a:ln>
              <a:noFill/>
            </a:ln>
          </p:spPr>
        </p:pic>
        <p:pic>
          <p:nvPicPr>
            <p:cNvPr id="240" name="Google Shape;240;p11" descr="グラフィカル ユーザー インターフェイス が含まれている画像&#10;&#10;自動的に生成された説明"/>
            <p:cNvPicPr preferRelativeResize="0"/>
            <p:nvPr/>
          </p:nvPicPr>
          <p:blipFill rotWithShape="1">
            <a:blip r:embed="rId4">
              <a:alphaModFix/>
            </a:blip>
            <a:srcRect/>
            <a:stretch/>
          </p:blipFill>
          <p:spPr>
            <a:xfrm>
              <a:off x="651353" y="3962377"/>
              <a:ext cx="5815440" cy="2448013"/>
            </a:xfrm>
            <a:prstGeom prst="rect">
              <a:avLst/>
            </a:prstGeom>
            <a:noFill/>
            <a:ln>
              <a:noFill/>
            </a:ln>
          </p:spPr>
        </p:pic>
        <p:sp>
          <p:nvSpPr>
            <p:cNvPr id="241" name="Google Shape;241;p11"/>
            <p:cNvSpPr txBox="1"/>
            <p:nvPr/>
          </p:nvSpPr>
          <p:spPr>
            <a:xfrm>
              <a:off x="699715" y="843599"/>
              <a:ext cx="110799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全てのタスク</a:t>
              </a:r>
              <a:endParaRPr sz="1200" b="1" i="0" u="none" strike="noStrike" cap="none">
                <a:solidFill>
                  <a:srgbClr val="595959"/>
                </a:solidFill>
                <a:latin typeface="Meiryo"/>
                <a:ea typeface="Meiryo"/>
                <a:cs typeface="Meiryo"/>
                <a:sym typeface="Meiryo"/>
              </a:endParaRPr>
            </a:p>
          </p:txBody>
        </p:sp>
        <p:sp>
          <p:nvSpPr>
            <p:cNvPr id="242" name="Google Shape;242;p11"/>
            <p:cNvSpPr txBox="1"/>
            <p:nvPr/>
          </p:nvSpPr>
          <p:spPr>
            <a:xfrm>
              <a:off x="699715" y="3772661"/>
              <a:ext cx="172354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全てのガントチャート</a:t>
              </a:r>
              <a:endParaRPr sz="1200" b="1" i="0" u="none" strike="noStrike" cap="none">
                <a:solidFill>
                  <a:srgbClr val="595959"/>
                </a:solidFill>
                <a:latin typeface="Meiryo"/>
                <a:ea typeface="Meiryo"/>
                <a:cs typeface="Meiryo"/>
                <a:sym typeface="Meiryo"/>
              </a:endParaRPr>
            </a:p>
          </p:txBody>
        </p:sp>
      </p:grpSp>
      <p:sp>
        <p:nvSpPr>
          <p:cNvPr id="243" name="Google Shape;243;p11"/>
          <p:cNvSpPr txBox="1"/>
          <p:nvPr/>
        </p:nvSpPr>
        <p:spPr>
          <a:xfrm>
            <a:off x="469126" y="130418"/>
            <a:ext cx="503535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機能詳細：プロジェクト横断</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2"/>
          <p:cNvSpPr txBox="1"/>
          <p:nvPr/>
        </p:nvSpPr>
        <p:spPr>
          <a:xfrm>
            <a:off x="6707077" y="1210412"/>
            <a:ext cx="4772002" cy="8887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タスクに関することはタスク内で</a:t>
            </a:r>
            <a:endParaRPr sz="18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コミュニケーション</a:t>
            </a:r>
            <a:endParaRPr sz="1400" b="0" i="0" u="none" strike="noStrike" cap="none">
              <a:solidFill>
                <a:srgbClr val="000000"/>
              </a:solidFill>
              <a:latin typeface="Arial"/>
              <a:ea typeface="Arial"/>
              <a:cs typeface="Arial"/>
              <a:sym typeface="Arial"/>
            </a:endParaRPr>
          </a:p>
        </p:txBody>
      </p:sp>
      <p:sp>
        <p:nvSpPr>
          <p:cNvPr id="249" name="Google Shape;249;p12"/>
          <p:cNvSpPr txBox="1"/>
          <p:nvPr/>
        </p:nvSpPr>
        <p:spPr>
          <a:xfrm>
            <a:off x="6707076" y="2503064"/>
            <a:ext cx="5119255" cy="2135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タスク内でコミュニケーションが取れる</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メンション機能で特定の相手へコメントができタスク内で会話をすることが可能</a:t>
            </a:r>
            <a:endParaRPr sz="1800" b="0" i="0" u="none" strike="noStrike" cap="none">
              <a:solidFill>
                <a:srgbClr val="595959"/>
              </a:solidFill>
              <a:latin typeface="Meiryo"/>
              <a:ea typeface="Meiryo"/>
              <a:cs typeface="Meiryo"/>
              <a:sym typeface="Meiryo"/>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ファイル添付や、絵文字の使用が可能</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タスクに関する情報の取りこぼしを防げる</a:t>
            </a:r>
            <a:endParaRPr sz="1800" b="0" i="0" u="none" strike="noStrike" cap="none">
              <a:solidFill>
                <a:srgbClr val="595959"/>
              </a:solidFill>
              <a:latin typeface="Meiryo"/>
              <a:ea typeface="Meiryo"/>
              <a:cs typeface="Meiryo"/>
              <a:sym typeface="Meiryo"/>
            </a:endParaRPr>
          </a:p>
        </p:txBody>
      </p:sp>
      <p:sp>
        <p:nvSpPr>
          <p:cNvPr id="250" name="Google Shape;250;p12"/>
          <p:cNvSpPr txBox="1"/>
          <p:nvPr/>
        </p:nvSpPr>
        <p:spPr>
          <a:xfrm>
            <a:off x="6959119" y="4982237"/>
            <a:ext cx="4867212" cy="10348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FC7DBB"/>
                </a:solidFill>
                <a:latin typeface="Meiryo"/>
                <a:ea typeface="Meiryo"/>
                <a:cs typeface="Meiryo"/>
                <a:sym typeface="Meiryo"/>
              </a:rPr>
              <a:t>チェックリスト機能の活用で、</a:t>
            </a:r>
            <a:endParaRPr sz="1400" b="1" i="0" u="none" strike="noStrike" cap="none">
              <a:solidFill>
                <a:srgbClr val="FC7DBB"/>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FC7DBB"/>
                </a:solidFill>
                <a:latin typeface="Meiryo"/>
                <a:ea typeface="Meiryo"/>
                <a:cs typeface="Meiryo"/>
                <a:sym typeface="Meiryo"/>
              </a:rPr>
              <a:t>タスクを細分化してタスクが完了するまでの手順を一目で</a:t>
            </a:r>
            <a:endParaRPr sz="1400" b="1" i="0" u="none" strike="noStrike" cap="none">
              <a:solidFill>
                <a:srgbClr val="FC7DBB"/>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FC7DBB"/>
                </a:solidFill>
                <a:latin typeface="Meiryo"/>
                <a:ea typeface="Meiryo"/>
                <a:cs typeface="Meiryo"/>
                <a:sym typeface="Meiryo"/>
              </a:rPr>
              <a:t>確認することができます。</a:t>
            </a:r>
            <a:endParaRPr sz="1400" b="1" i="0" u="none" strike="noStrike" cap="none">
              <a:solidFill>
                <a:srgbClr val="FC7DBB"/>
              </a:solidFill>
              <a:latin typeface="Meiryo"/>
              <a:ea typeface="Meiryo"/>
              <a:cs typeface="Meiryo"/>
              <a:sym typeface="Meiryo"/>
            </a:endParaRPr>
          </a:p>
        </p:txBody>
      </p:sp>
      <p:grpSp>
        <p:nvGrpSpPr>
          <p:cNvPr id="251" name="Google Shape;251;p12"/>
          <p:cNvGrpSpPr/>
          <p:nvPr/>
        </p:nvGrpSpPr>
        <p:grpSpPr>
          <a:xfrm>
            <a:off x="758026" y="889790"/>
            <a:ext cx="6056703" cy="5582340"/>
            <a:chOff x="758026" y="763325"/>
            <a:chExt cx="6056703" cy="5582340"/>
          </a:xfrm>
        </p:grpSpPr>
        <p:grpSp>
          <p:nvGrpSpPr>
            <p:cNvPr id="252" name="Google Shape;252;p12"/>
            <p:cNvGrpSpPr/>
            <p:nvPr/>
          </p:nvGrpSpPr>
          <p:grpSpPr>
            <a:xfrm>
              <a:off x="758026" y="763325"/>
              <a:ext cx="3726511" cy="5582340"/>
              <a:chOff x="758026" y="763325"/>
              <a:chExt cx="3726511" cy="5582340"/>
            </a:xfrm>
          </p:grpSpPr>
          <p:pic>
            <p:nvPicPr>
              <p:cNvPr id="253" name="Google Shape;253;p12" descr="グラフィカル ユーザー インターフェイス, テキスト, アプリケーション, メール&#10;&#10;自動的に生成された説明"/>
              <p:cNvPicPr preferRelativeResize="0"/>
              <p:nvPr/>
            </p:nvPicPr>
            <p:blipFill rotWithShape="1">
              <a:blip r:embed="rId3">
                <a:alphaModFix/>
              </a:blip>
              <a:srcRect l="2424" t="1251" r="1905" b="6481"/>
              <a:stretch/>
            </p:blipFill>
            <p:spPr>
              <a:xfrm>
                <a:off x="805732" y="763325"/>
                <a:ext cx="3593989" cy="5582340"/>
              </a:xfrm>
              <a:prstGeom prst="rect">
                <a:avLst/>
              </a:prstGeom>
              <a:noFill/>
              <a:ln>
                <a:noFill/>
              </a:ln>
            </p:spPr>
          </p:pic>
          <p:sp>
            <p:nvSpPr>
              <p:cNvPr id="254" name="Google Shape;254;p12"/>
              <p:cNvSpPr/>
              <p:nvPr/>
            </p:nvSpPr>
            <p:spPr>
              <a:xfrm>
                <a:off x="758026" y="763325"/>
                <a:ext cx="3726511" cy="5582340"/>
              </a:xfrm>
              <a:prstGeom prst="roundRect">
                <a:avLst>
                  <a:gd name="adj" fmla="val 1944"/>
                </a:avLst>
              </a:prstGeom>
              <a:noFill/>
              <a:ln w="9525"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55" name="Google Shape;255;p12"/>
            <p:cNvSpPr/>
            <p:nvPr/>
          </p:nvSpPr>
          <p:spPr>
            <a:xfrm>
              <a:off x="1573062" y="1073582"/>
              <a:ext cx="425911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【説明】を追加可能</a:t>
              </a:r>
              <a:endParaRPr sz="1400" b="0" i="0" u="none" strike="noStrike" cap="none">
                <a:solidFill>
                  <a:srgbClr val="000000"/>
                </a:solidFill>
                <a:latin typeface="Arial"/>
                <a:ea typeface="Arial"/>
                <a:cs typeface="Arial"/>
                <a:sym typeface="Arial"/>
              </a:endParaRPr>
            </a:p>
          </p:txBody>
        </p:sp>
        <p:sp>
          <p:nvSpPr>
            <p:cNvPr id="256" name="Google Shape;256;p12"/>
            <p:cNvSpPr/>
            <p:nvPr/>
          </p:nvSpPr>
          <p:spPr>
            <a:xfrm>
              <a:off x="1569290" y="1493534"/>
              <a:ext cx="425911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【担当者】を複数追加可能</a:t>
              </a:r>
              <a:endParaRPr sz="1400" b="0" i="0" u="none" strike="noStrike" cap="none">
                <a:solidFill>
                  <a:srgbClr val="000000"/>
                </a:solidFill>
                <a:latin typeface="Arial"/>
                <a:ea typeface="Arial"/>
                <a:cs typeface="Arial"/>
                <a:sym typeface="Arial"/>
              </a:endParaRPr>
            </a:p>
          </p:txBody>
        </p:sp>
        <p:sp>
          <p:nvSpPr>
            <p:cNvPr id="257" name="Google Shape;257;p12"/>
            <p:cNvSpPr/>
            <p:nvPr/>
          </p:nvSpPr>
          <p:spPr>
            <a:xfrm>
              <a:off x="1573062" y="1283558"/>
              <a:ext cx="52416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【期間】を設定するとガントチャートに反映</a:t>
              </a:r>
              <a:endParaRPr sz="1400" b="0" i="0" u="none" strike="noStrike" cap="none">
                <a:solidFill>
                  <a:srgbClr val="000000"/>
                </a:solidFill>
                <a:latin typeface="Arial"/>
                <a:ea typeface="Arial"/>
                <a:cs typeface="Arial"/>
                <a:sym typeface="Arial"/>
              </a:endParaRPr>
            </a:p>
          </p:txBody>
        </p:sp>
        <p:sp>
          <p:nvSpPr>
            <p:cNvPr id="258" name="Google Shape;258;p12"/>
            <p:cNvSpPr/>
            <p:nvPr/>
          </p:nvSpPr>
          <p:spPr>
            <a:xfrm>
              <a:off x="4328852" y="2402141"/>
              <a:ext cx="215838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【チェックリスト】</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タスクの流れを一覧化</a:t>
              </a:r>
              <a:endParaRPr sz="1400" b="0" i="0" u="none" strike="noStrike" cap="none">
                <a:solidFill>
                  <a:srgbClr val="000000"/>
                </a:solidFill>
                <a:latin typeface="Arial"/>
                <a:ea typeface="Arial"/>
                <a:cs typeface="Arial"/>
                <a:sym typeface="Arial"/>
              </a:endParaRPr>
            </a:p>
          </p:txBody>
        </p:sp>
        <p:sp>
          <p:nvSpPr>
            <p:cNvPr id="259" name="Google Shape;259;p12"/>
            <p:cNvSpPr/>
            <p:nvPr/>
          </p:nvSpPr>
          <p:spPr>
            <a:xfrm>
              <a:off x="1569290" y="1703511"/>
              <a:ext cx="52416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【ラベル】でラベルを作成可能</a:t>
              </a:r>
              <a:endParaRPr sz="1400" b="0" i="0" u="none" strike="noStrike" cap="none">
                <a:solidFill>
                  <a:srgbClr val="000000"/>
                </a:solidFill>
                <a:latin typeface="Arial"/>
                <a:ea typeface="Arial"/>
                <a:cs typeface="Arial"/>
                <a:sym typeface="Arial"/>
              </a:endParaRPr>
            </a:p>
          </p:txBody>
        </p:sp>
        <p:sp>
          <p:nvSpPr>
            <p:cNvPr id="260" name="Google Shape;260;p12"/>
            <p:cNvSpPr/>
            <p:nvPr/>
          </p:nvSpPr>
          <p:spPr>
            <a:xfrm>
              <a:off x="4333461" y="2011288"/>
              <a:ext cx="88278" cy="1224893"/>
            </a:xfrm>
            <a:prstGeom prst="rightBrace">
              <a:avLst>
                <a:gd name="adj1" fmla="val 8333"/>
                <a:gd name="adj2" fmla="val 50000"/>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1" name="Google Shape;261;p12"/>
            <p:cNvSpPr/>
            <p:nvPr/>
          </p:nvSpPr>
          <p:spPr>
            <a:xfrm>
              <a:off x="4328852" y="3320662"/>
              <a:ext cx="203097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【添付ファイル】一覧</a:t>
              </a:r>
              <a:endParaRPr sz="1400" b="1" i="0" u="none" strike="noStrike" cap="none">
                <a:solidFill>
                  <a:srgbClr val="FF0000"/>
                </a:solidFill>
                <a:latin typeface="Meiryo"/>
                <a:ea typeface="Meiryo"/>
                <a:cs typeface="Meiryo"/>
                <a:sym typeface="Meiryo"/>
              </a:endParaRPr>
            </a:p>
          </p:txBody>
        </p:sp>
        <p:sp>
          <p:nvSpPr>
            <p:cNvPr id="262" name="Google Shape;262;p12"/>
            <p:cNvSpPr/>
            <p:nvPr/>
          </p:nvSpPr>
          <p:spPr>
            <a:xfrm rot="10800000" flipH="1">
              <a:off x="4352825" y="3268142"/>
              <a:ext cx="68914" cy="412818"/>
            </a:xfrm>
            <a:prstGeom prst="rightBrace">
              <a:avLst>
                <a:gd name="adj1" fmla="val 8333"/>
                <a:gd name="adj2" fmla="val 50000"/>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3" name="Google Shape;263;p12"/>
            <p:cNvSpPr/>
            <p:nvPr/>
          </p:nvSpPr>
          <p:spPr>
            <a:xfrm>
              <a:off x="4328852" y="4426354"/>
              <a:ext cx="2201698" cy="13580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【コメント】</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ファイルを簡単に添付。</a:t>
              </a:r>
              <a:endParaRPr sz="1400" b="1" i="0" u="none" strike="noStrike" cap="none">
                <a:solidFill>
                  <a:srgbClr val="FF0000"/>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タスクに関する記録や、　　</a:t>
              </a:r>
              <a:endParaRPr sz="1400" b="1" i="0" u="none" strike="noStrike" cap="none">
                <a:solidFill>
                  <a:srgbClr val="FF0000"/>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FF0000"/>
                  </a:solidFill>
                  <a:latin typeface="Meiryo"/>
                  <a:ea typeface="Meiryo"/>
                  <a:cs typeface="Meiryo"/>
                  <a:sym typeface="Meiryo"/>
                </a:rPr>
                <a:t>　会話が可能。</a:t>
              </a:r>
              <a:endParaRPr sz="1400" b="0" i="0" u="none" strike="noStrike" cap="none">
                <a:solidFill>
                  <a:srgbClr val="000000"/>
                </a:solidFill>
                <a:latin typeface="Arial"/>
                <a:ea typeface="Arial"/>
                <a:cs typeface="Arial"/>
                <a:sym typeface="Arial"/>
              </a:endParaRPr>
            </a:p>
          </p:txBody>
        </p:sp>
        <p:sp>
          <p:nvSpPr>
            <p:cNvPr id="264" name="Google Shape;264;p12"/>
            <p:cNvSpPr/>
            <p:nvPr/>
          </p:nvSpPr>
          <p:spPr>
            <a:xfrm>
              <a:off x="4333461" y="3762158"/>
              <a:ext cx="88278" cy="2511421"/>
            </a:xfrm>
            <a:prstGeom prst="rightBrace">
              <a:avLst>
                <a:gd name="adj1" fmla="val 8333"/>
                <a:gd name="adj2" fmla="val 50000"/>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65" name="Google Shape;265;p12"/>
          <p:cNvSpPr txBox="1"/>
          <p:nvPr/>
        </p:nvSpPr>
        <p:spPr>
          <a:xfrm>
            <a:off x="469126" y="130418"/>
            <a:ext cx="377539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機能詳細：タスク詳細</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p:nvPr/>
        </p:nvSpPr>
        <p:spPr>
          <a:xfrm>
            <a:off x="6706338" y="1326894"/>
            <a:ext cx="4393684" cy="8887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外部連携機能を使って</a:t>
            </a:r>
            <a:endParaRPr sz="18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情報の見落としを事前に防ぐ！</a:t>
            </a:r>
            <a:endParaRPr sz="1400" b="0" i="0" u="none" strike="noStrike" cap="none">
              <a:solidFill>
                <a:srgbClr val="000000"/>
              </a:solidFill>
              <a:latin typeface="Arial"/>
              <a:ea typeface="Arial"/>
              <a:cs typeface="Arial"/>
              <a:sym typeface="Arial"/>
            </a:endParaRPr>
          </a:p>
        </p:txBody>
      </p:sp>
      <p:sp>
        <p:nvSpPr>
          <p:cNvPr id="271" name="Google Shape;271;p13"/>
          <p:cNvSpPr txBox="1"/>
          <p:nvPr/>
        </p:nvSpPr>
        <p:spPr>
          <a:xfrm>
            <a:off x="6573003" y="2754575"/>
            <a:ext cx="4931636" cy="255069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SlackやChatworkと連携すると</a:t>
            </a: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　タスクの更新や自身宛のコメント、開始・</a:t>
            </a: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　締切日のお知らせを通知</a:t>
            </a: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endParaRPr sz="1800" b="0" i="0" u="none" strike="noStrike" cap="none">
              <a:solidFill>
                <a:srgbClr val="595959"/>
              </a:solidFill>
              <a:latin typeface="Meiryo"/>
              <a:ea typeface="Meiryo"/>
              <a:cs typeface="Meiryo"/>
              <a:sym typeface="Meiryo"/>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Googleカレンダーと連携すると、</a:t>
            </a:r>
            <a:br>
              <a:rPr lang="ja-JP" sz="1800" b="0" i="0" u="none" strike="noStrike" cap="none">
                <a:solidFill>
                  <a:srgbClr val="595959"/>
                </a:solidFill>
                <a:latin typeface="Meiryo"/>
                <a:ea typeface="Meiryo"/>
                <a:cs typeface="Meiryo"/>
                <a:sym typeface="Meiryo"/>
              </a:rPr>
            </a:br>
            <a:r>
              <a:rPr lang="ja-JP" sz="1800" b="0" i="0" u="none" strike="noStrike" cap="none">
                <a:solidFill>
                  <a:srgbClr val="595959"/>
                </a:solidFill>
                <a:latin typeface="Meiryo"/>
                <a:ea typeface="Meiryo"/>
                <a:cs typeface="Meiryo"/>
                <a:sym typeface="Meiryo"/>
              </a:rPr>
              <a:t>Googleカレンダー上でタスクの期間を表示</a:t>
            </a:r>
            <a:endParaRPr sz="1400" b="0" i="0" u="none" strike="noStrike" cap="none">
              <a:solidFill>
                <a:srgbClr val="000000"/>
              </a:solidFill>
              <a:latin typeface="Arial"/>
              <a:ea typeface="Arial"/>
              <a:cs typeface="Arial"/>
              <a:sym typeface="Arial"/>
            </a:endParaRPr>
          </a:p>
        </p:txBody>
      </p:sp>
      <p:pic>
        <p:nvPicPr>
          <p:cNvPr id="272" name="Google Shape;272;p13" descr="グラフィカル ユーザー インターフェイス, テキスト, アプリケーション&#10;&#10;自動的に生成された説明"/>
          <p:cNvPicPr preferRelativeResize="0"/>
          <p:nvPr/>
        </p:nvPicPr>
        <p:blipFill rotWithShape="1">
          <a:blip r:embed="rId3">
            <a:alphaModFix/>
          </a:blip>
          <a:srcRect/>
          <a:stretch/>
        </p:blipFill>
        <p:spPr>
          <a:xfrm>
            <a:off x="469126" y="928703"/>
            <a:ext cx="6103877" cy="5486364"/>
          </a:xfrm>
          <a:prstGeom prst="rect">
            <a:avLst/>
          </a:prstGeom>
          <a:noFill/>
          <a:ln>
            <a:noFill/>
          </a:ln>
        </p:spPr>
      </p:pic>
      <p:sp>
        <p:nvSpPr>
          <p:cNvPr id="273" name="Google Shape;273;p13"/>
          <p:cNvSpPr txBox="1"/>
          <p:nvPr/>
        </p:nvSpPr>
        <p:spPr>
          <a:xfrm>
            <a:off x="469126" y="130418"/>
            <a:ext cx="485261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機能詳細：外部サービス連携</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4"/>
          <p:cNvSpPr txBox="1"/>
          <p:nvPr/>
        </p:nvSpPr>
        <p:spPr>
          <a:xfrm>
            <a:off x="7278605" y="1340244"/>
            <a:ext cx="4178823" cy="1304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「〇〇のプロジェクトで使用した△△△のファイルはどこ？」を防ぐ！</a:t>
            </a:r>
            <a:endParaRPr sz="18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ファイルをプロジェクトごとに管理</a:t>
            </a:r>
            <a:endParaRPr sz="1400" b="0" i="0" u="none" strike="noStrike" cap="none">
              <a:solidFill>
                <a:srgbClr val="000000"/>
              </a:solidFill>
              <a:latin typeface="Arial"/>
              <a:ea typeface="Arial"/>
              <a:cs typeface="Arial"/>
              <a:sym typeface="Arial"/>
            </a:endParaRPr>
          </a:p>
        </p:txBody>
      </p:sp>
      <p:sp>
        <p:nvSpPr>
          <p:cNvPr id="279" name="Google Shape;279;p14"/>
          <p:cNvSpPr txBox="1"/>
          <p:nvPr/>
        </p:nvSpPr>
        <p:spPr>
          <a:xfrm>
            <a:off x="7430083" y="2942180"/>
            <a:ext cx="4178823" cy="29661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タスク内で共有できるファイルは、動画やデザインファイル・画像など、大容量ファイルもやりとりが可能</a:t>
            </a:r>
            <a:endParaRPr sz="1800" b="0" i="0" u="none" strike="noStrike" cap="none">
              <a:solidFill>
                <a:srgbClr val="595959"/>
              </a:solidFill>
              <a:latin typeface="Meiryo"/>
              <a:ea typeface="Meiryo"/>
              <a:cs typeface="Meiryo"/>
              <a:sym typeface="Meiryo"/>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rgbClr val="595959"/>
              </a:solidFill>
              <a:latin typeface="Meiryo"/>
              <a:ea typeface="Meiryo"/>
              <a:cs typeface="Meiryo"/>
              <a:sym typeface="Meiryo"/>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プロジェクトとタスクにファイルが</a:t>
            </a: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　紐づくので、該当するファイルを</a:t>
            </a:r>
            <a:endParaRPr sz="18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　探しやすい</a:t>
            </a:r>
            <a:endParaRPr sz="1800" b="0" i="0" u="none" strike="noStrike" cap="none">
              <a:solidFill>
                <a:srgbClr val="595959"/>
              </a:solidFill>
              <a:latin typeface="Meiryo"/>
              <a:ea typeface="Meiryo"/>
              <a:cs typeface="Meiryo"/>
              <a:sym typeface="Meiryo"/>
            </a:endParaRPr>
          </a:p>
        </p:txBody>
      </p:sp>
      <p:grpSp>
        <p:nvGrpSpPr>
          <p:cNvPr id="280" name="Google Shape;280;p14"/>
          <p:cNvGrpSpPr/>
          <p:nvPr/>
        </p:nvGrpSpPr>
        <p:grpSpPr>
          <a:xfrm>
            <a:off x="449908" y="1972516"/>
            <a:ext cx="6581088" cy="3545239"/>
            <a:chOff x="449908" y="1972516"/>
            <a:chExt cx="6581088" cy="3545239"/>
          </a:xfrm>
        </p:grpSpPr>
        <p:pic>
          <p:nvPicPr>
            <p:cNvPr id="281" name="Google Shape;281;p14" descr="グラフィカル ユーザー インターフェイス, テーブル&#10;&#10;自動的に生成された説明"/>
            <p:cNvPicPr preferRelativeResize="0"/>
            <p:nvPr/>
          </p:nvPicPr>
          <p:blipFill rotWithShape="1">
            <a:blip r:embed="rId3">
              <a:alphaModFix/>
            </a:blip>
            <a:srcRect/>
            <a:stretch/>
          </p:blipFill>
          <p:spPr>
            <a:xfrm>
              <a:off x="449908" y="1972516"/>
              <a:ext cx="6581088" cy="3545239"/>
            </a:xfrm>
            <a:prstGeom prst="rect">
              <a:avLst/>
            </a:prstGeom>
            <a:noFill/>
            <a:ln>
              <a:noFill/>
            </a:ln>
          </p:spPr>
        </p:pic>
        <p:grpSp>
          <p:nvGrpSpPr>
            <p:cNvPr id="282" name="Google Shape;282;p14"/>
            <p:cNvGrpSpPr/>
            <p:nvPr/>
          </p:nvGrpSpPr>
          <p:grpSpPr>
            <a:xfrm>
              <a:off x="1402476" y="1972517"/>
              <a:ext cx="3592467" cy="445225"/>
              <a:chOff x="1402476" y="1972517"/>
              <a:chExt cx="3592467" cy="445225"/>
            </a:xfrm>
          </p:grpSpPr>
          <p:sp>
            <p:nvSpPr>
              <p:cNvPr id="283" name="Google Shape;283;p14"/>
              <p:cNvSpPr txBox="1"/>
              <p:nvPr/>
            </p:nvSpPr>
            <p:spPr>
              <a:xfrm>
                <a:off x="1402476" y="1972517"/>
                <a:ext cx="359246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1" i="0" u="none" strike="noStrike" cap="none">
                    <a:solidFill>
                      <a:srgbClr val="FF0000"/>
                    </a:solidFill>
                    <a:latin typeface="Meiryo"/>
                    <a:ea typeface="Meiryo"/>
                    <a:cs typeface="Meiryo"/>
                    <a:sym typeface="Meiryo"/>
                  </a:rPr>
                  <a:t>１クリックでファイル一覧の表示に切り替え可能</a:t>
                </a:r>
                <a:endParaRPr sz="1200" b="1" i="0" u="none" strike="noStrike" cap="none">
                  <a:solidFill>
                    <a:srgbClr val="FF0000"/>
                  </a:solidFill>
                  <a:latin typeface="Meiryo"/>
                  <a:ea typeface="Meiryo"/>
                  <a:cs typeface="Meiryo"/>
                  <a:sym typeface="Meiryo"/>
                </a:endParaRPr>
              </a:p>
            </p:txBody>
          </p:sp>
          <p:sp>
            <p:nvSpPr>
              <p:cNvPr id="284" name="Google Shape;284;p14"/>
              <p:cNvSpPr/>
              <p:nvPr/>
            </p:nvSpPr>
            <p:spPr>
              <a:xfrm rot="10800000" flipH="1">
                <a:off x="1402476" y="2209440"/>
                <a:ext cx="418371" cy="20830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sp>
        <p:nvSpPr>
          <p:cNvPr id="285" name="Google Shape;285;p14"/>
          <p:cNvSpPr txBox="1"/>
          <p:nvPr/>
        </p:nvSpPr>
        <p:spPr>
          <a:xfrm>
            <a:off x="469126" y="130418"/>
            <a:ext cx="413446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機能詳細：ファイル管理</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0" name="Google Shape;290;p15"/>
          <p:cNvGrpSpPr/>
          <p:nvPr/>
        </p:nvGrpSpPr>
        <p:grpSpPr>
          <a:xfrm>
            <a:off x="7322392" y="835901"/>
            <a:ext cx="4408655" cy="5248306"/>
            <a:chOff x="7322392" y="907460"/>
            <a:chExt cx="4408655" cy="5248306"/>
          </a:xfrm>
        </p:grpSpPr>
        <p:sp>
          <p:nvSpPr>
            <p:cNvPr id="291" name="Google Shape;291;p15"/>
            <p:cNvSpPr/>
            <p:nvPr/>
          </p:nvSpPr>
          <p:spPr>
            <a:xfrm>
              <a:off x="7322392" y="907460"/>
              <a:ext cx="4408655" cy="5248306"/>
            </a:xfrm>
            <a:prstGeom prst="roundRect">
              <a:avLst>
                <a:gd name="adj" fmla="val 5239"/>
              </a:avLst>
            </a:prstGeom>
            <a:solidFill>
              <a:schemeClr val="lt1"/>
            </a:solidFill>
            <a:ln w="19050" cap="flat" cmpd="sng">
              <a:solidFill>
                <a:srgbClr val="F2F2F2"/>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Calibri"/>
                <a:ea typeface="Calibri"/>
                <a:cs typeface="Calibri"/>
                <a:sym typeface="Calibri"/>
              </a:endParaRPr>
            </a:p>
          </p:txBody>
        </p:sp>
        <p:pic>
          <p:nvPicPr>
            <p:cNvPr id="292" name="Google Shape;292;p15" descr="男, 持つ が含まれている画像&#10;&#10;自動的に生成された説明"/>
            <p:cNvPicPr preferRelativeResize="0"/>
            <p:nvPr/>
          </p:nvPicPr>
          <p:blipFill rotWithShape="1">
            <a:blip r:embed="rId3">
              <a:alphaModFix/>
            </a:blip>
            <a:srcRect/>
            <a:stretch/>
          </p:blipFill>
          <p:spPr>
            <a:xfrm>
              <a:off x="7975710" y="2243304"/>
              <a:ext cx="3102019" cy="2481615"/>
            </a:xfrm>
            <a:prstGeom prst="rect">
              <a:avLst/>
            </a:prstGeom>
            <a:noFill/>
            <a:ln>
              <a:noFill/>
            </a:ln>
          </p:spPr>
        </p:pic>
        <p:sp>
          <p:nvSpPr>
            <p:cNvPr id="293" name="Google Shape;293;p15"/>
            <p:cNvSpPr/>
            <p:nvPr/>
          </p:nvSpPr>
          <p:spPr>
            <a:xfrm>
              <a:off x="7511251" y="1015054"/>
              <a:ext cx="4030937" cy="139076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ja-JP" sz="1200" b="1" i="0" u="none" strike="noStrike" cap="none">
                  <a:solidFill>
                    <a:srgbClr val="FD77BA"/>
                  </a:solidFill>
                  <a:latin typeface="Meiryo"/>
                  <a:ea typeface="Meiryo"/>
                  <a:cs typeface="Meiryo"/>
                  <a:sym typeface="Meiryo"/>
                </a:rPr>
                <a:t>エンタープライズプラン</a:t>
              </a:r>
              <a:r>
                <a:rPr lang="ja-JP" sz="900" b="1" i="0" u="none" strike="noStrike" cap="none">
                  <a:solidFill>
                    <a:srgbClr val="595959"/>
                  </a:solidFill>
                  <a:latin typeface="Meiryo"/>
                  <a:ea typeface="Meiryo"/>
                  <a:cs typeface="Meiryo"/>
                  <a:sym typeface="Meiryo"/>
                </a:rPr>
                <a:t>では、IP制限やSAML2.0シングルサインオン（SSO）を利用できます。これらによりJootoへのアクセスを社内に限定し、ユーザーを絞り込んだセキュリティ設定が可能になります。</a:t>
              </a:r>
              <a:endParaRPr sz="9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900"/>
                <a:buFont typeface="Arial"/>
                <a:buNone/>
              </a:pPr>
              <a:endParaRPr sz="9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900"/>
                <a:buFont typeface="Arial"/>
                <a:buNone/>
              </a:pPr>
              <a:r>
                <a:rPr lang="ja-JP" sz="900" b="1" i="0" u="none" strike="noStrike" cap="none">
                  <a:solidFill>
                    <a:srgbClr val="595959"/>
                  </a:solidFill>
                  <a:latin typeface="Meiryo"/>
                  <a:ea typeface="Meiryo"/>
                  <a:cs typeface="Meiryo"/>
                  <a:sym typeface="Meiryo"/>
                </a:rPr>
                <a:t>大切なものをしまった金庫には必ず鍵をかけるように、エンタープライズのビジネスにはそれ相応のセキュリティが必要です。</a:t>
              </a:r>
              <a:endParaRPr sz="1400" b="0" i="0" u="none" strike="noStrike" cap="none">
                <a:solidFill>
                  <a:srgbClr val="000000"/>
                </a:solidFill>
                <a:latin typeface="Arial"/>
                <a:ea typeface="Arial"/>
                <a:cs typeface="Arial"/>
                <a:sym typeface="Arial"/>
              </a:endParaRPr>
            </a:p>
          </p:txBody>
        </p:sp>
        <p:pic>
          <p:nvPicPr>
            <p:cNvPr id="294" name="Google Shape;294;p15" descr="文字と写真のスクリーンショット&#10;&#10;自動的に生成された説明"/>
            <p:cNvPicPr preferRelativeResize="0"/>
            <p:nvPr/>
          </p:nvPicPr>
          <p:blipFill rotWithShape="1">
            <a:blip r:embed="rId4">
              <a:alphaModFix/>
            </a:blip>
            <a:srcRect l="1511" t="3679" r="1808" b="2616"/>
            <a:stretch/>
          </p:blipFill>
          <p:spPr>
            <a:xfrm>
              <a:off x="7922961" y="4423381"/>
              <a:ext cx="3207517" cy="1633326"/>
            </a:xfrm>
            <a:prstGeom prst="rect">
              <a:avLst/>
            </a:prstGeom>
            <a:noFill/>
            <a:ln>
              <a:noFill/>
            </a:ln>
          </p:spPr>
        </p:pic>
      </p:grpSp>
      <p:grpSp>
        <p:nvGrpSpPr>
          <p:cNvPr id="295" name="Google Shape;295;p15"/>
          <p:cNvGrpSpPr/>
          <p:nvPr/>
        </p:nvGrpSpPr>
        <p:grpSpPr>
          <a:xfrm>
            <a:off x="560636" y="939264"/>
            <a:ext cx="6473013" cy="5248306"/>
            <a:chOff x="560636" y="1042627"/>
            <a:chExt cx="6473013" cy="5248306"/>
          </a:xfrm>
        </p:grpSpPr>
        <p:pic>
          <p:nvPicPr>
            <p:cNvPr id="296" name="Google Shape;296;p15" descr="ロゴ が含まれている画像&#10;&#10;自動的に生成された説明"/>
            <p:cNvPicPr preferRelativeResize="0"/>
            <p:nvPr/>
          </p:nvPicPr>
          <p:blipFill rotWithShape="1">
            <a:blip r:embed="rId5">
              <a:alphaModFix/>
            </a:blip>
            <a:srcRect/>
            <a:stretch/>
          </p:blipFill>
          <p:spPr>
            <a:xfrm>
              <a:off x="2449213" y="1042627"/>
              <a:ext cx="2765680" cy="1016387"/>
            </a:xfrm>
            <a:prstGeom prst="rect">
              <a:avLst/>
            </a:prstGeom>
            <a:noFill/>
            <a:ln>
              <a:noFill/>
            </a:ln>
          </p:spPr>
        </p:pic>
        <p:pic>
          <p:nvPicPr>
            <p:cNvPr id="297" name="Google Shape;297;p15" descr="クリックして企業プロファイルを表示">
              <a:hlinkClick r:id="rId6"/>
            </p:cNvPr>
            <p:cNvPicPr preferRelativeResize="0"/>
            <p:nvPr/>
          </p:nvPicPr>
          <p:blipFill rotWithShape="1">
            <a:blip r:embed="rId7">
              <a:alphaModFix/>
            </a:blip>
            <a:srcRect/>
            <a:stretch/>
          </p:blipFill>
          <p:spPr>
            <a:xfrm>
              <a:off x="2308071" y="4402164"/>
              <a:ext cx="821389" cy="392838"/>
            </a:xfrm>
            <a:prstGeom prst="rect">
              <a:avLst/>
            </a:prstGeom>
            <a:noFill/>
            <a:ln>
              <a:noFill/>
            </a:ln>
          </p:spPr>
        </p:pic>
        <p:sp>
          <p:nvSpPr>
            <p:cNvPr id="298" name="Google Shape;298;p15"/>
            <p:cNvSpPr txBox="1"/>
            <p:nvPr/>
          </p:nvSpPr>
          <p:spPr>
            <a:xfrm>
              <a:off x="630459" y="2234713"/>
              <a:ext cx="6403190"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25"/>
                <a:buFont typeface="Arial"/>
                <a:buNone/>
              </a:pPr>
              <a:r>
                <a:rPr lang="ja-JP" sz="825" b="0" i="0" u="none" strike="noStrike" cap="none">
                  <a:solidFill>
                    <a:srgbClr val="4A4A4A"/>
                  </a:solidFill>
                  <a:latin typeface="Meiryo"/>
                  <a:ea typeface="Meiryo"/>
                  <a:cs typeface="Meiryo"/>
                  <a:sym typeface="Meiryo"/>
                </a:rPr>
                <a:t>Jooto(ジョートー)は世界で最も信頼性の高いAmazon Web Services( 以降、AWS ) を採用し、</a:t>
              </a:r>
              <a:br>
                <a:rPr lang="ja-JP" sz="825" b="0" i="0" u="none" strike="noStrike" cap="none">
                  <a:solidFill>
                    <a:srgbClr val="4A4A4A"/>
                  </a:solidFill>
                  <a:latin typeface="Meiryo"/>
                  <a:ea typeface="Meiryo"/>
                  <a:cs typeface="Meiryo"/>
                  <a:sym typeface="Meiryo"/>
                </a:rPr>
              </a:br>
              <a:r>
                <a:rPr lang="ja-JP" sz="825" b="0" i="0" u="none" strike="noStrike" cap="none">
                  <a:solidFill>
                    <a:srgbClr val="4A4A4A"/>
                  </a:solidFill>
                  <a:latin typeface="Meiryo"/>
                  <a:ea typeface="Meiryo"/>
                  <a:cs typeface="Meiryo"/>
                  <a:sym typeface="Meiryo"/>
                </a:rPr>
                <a:t>お客様へサービスの提供をしております。日本国内でも多数の企業がAWSを利用しユーザサービスの要としております。</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25"/>
                <a:buFont typeface="Arial"/>
                <a:buNone/>
              </a:pPr>
              <a:r>
                <a:rPr lang="ja-JP" sz="825" b="0" i="0" u="none" strike="noStrike" cap="none">
                  <a:solidFill>
                    <a:srgbClr val="4A4A4A"/>
                  </a:solidFill>
                  <a:latin typeface="Meiryo"/>
                  <a:ea typeface="Meiryo"/>
                  <a:cs typeface="Meiryo"/>
                  <a:sym typeface="Meiryo"/>
                </a:rPr>
                <a:t>AWS は多くの第三者認証を取得しており、</a:t>
              </a:r>
              <a:endParaRPr sz="825" b="0"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25"/>
                <a:buFont typeface="Arial"/>
                <a:buNone/>
              </a:pPr>
              <a:r>
                <a:rPr lang="ja-JP" sz="825" b="0" i="0" u="none" strike="noStrike" cap="none">
                  <a:solidFill>
                    <a:srgbClr val="4A4A4A"/>
                  </a:solidFill>
                  <a:latin typeface="Meiryo"/>
                  <a:ea typeface="Meiryo"/>
                  <a:cs typeface="Meiryo"/>
                  <a:sym typeface="Meiryo"/>
                </a:rPr>
                <a:t>信頼性の高い各種の認証、認定を多数受けており、データセンターとして信頼度の高い環境です。</a:t>
              </a:r>
              <a:endParaRPr sz="1400" b="0" i="0" u="none" strike="noStrike" cap="none">
                <a:solidFill>
                  <a:srgbClr val="000000"/>
                </a:solidFill>
                <a:latin typeface="Arial"/>
                <a:ea typeface="Arial"/>
                <a:cs typeface="Arial"/>
                <a:sym typeface="Arial"/>
              </a:endParaRPr>
            </a:p>
          </p:txBody>
        </p:sp>
        <p:sp>
          <p:nvSpPr>
            <p:cNvPr id="299" name="Google Shape;299;p15"/>
            <p:cNvSpPr txBox="1"/>
            <p:nvPr/>
          </p:nvSpPr>
          <p:spPr>
            <a:xfrm>
              <a:off x="560636" y="3013113"/>
              <a:ext cx="1544802" cy="32778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4DABFF"/>
                  </a:solidFill>
                  <a:latin typeface="Meiryo"/>
                  <a:ea typeface="Meiryo"/>
                  <a:cs typeface="Meiryo"/>
                  <a:sym typeface="Meiryo"/>
                </a:rPr>
                <a:t>安心安全バックアップ</a:t>
              </a:r>
              <a:endParaRPr sz="900" b="1" i="0" u="none" strike="noStrike" cap="none">
                <a:solidFill>
                  <a:srgbClr val="4DABF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4A4A4A"/>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4A4A4A"/>
                  </a:solidFill>
                  <a:latin typeface="Meiryo"/>
                  <a:ea typeface="Meiryo"/>
                  <a:cs typeface="Meiryo"/>
                  <a:sym typeface="Meiryo"/>
                </a:rPr>
                <a:t>データベースのデータは常にバックアップされており、通常の運用サーバーとは全く異なる系統の専用サーバーへと、バックアップデータを保管しています。</a:t>
              </a:r>
              <a:endParaRPr sz="900" b="0" i="0" u="none" strike="noStrike" cap="none">
                <a:solidFill>
                  <a:srgbClr val="4A4A4A"/>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4A4A4A"/>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4A4A4A"/>
                  </a:solidFill>
                  <a:latin typeface="Meiryo"/>
                  <a:ea typeface="Meiryo"/>
                  <a:cs typeface="Meiryo"/>
                  <a:sym typeface="Meiryo"/>
                </a:rPr>
                <a:t>バックアップデータの保管にはAmazon S3を使用しており、複数の施設にまたがって多重に格納されることで、付与された1年に対して 99.999999999%という極めて高い耐久性を持つよう設計されています。 </a:t>
              </a:r>
              <a:endParaRPr sz="900" b="0" i="0" u="none" strike="noStrike" cap="none">
                <a:solidFill>
                  <a:srgbClr val="4A4A4A"/>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4A4A4A"/>
                  </a:solidFill>
                  <a:latin typeface="Meiryo"/>
                  <a:ea typeface="Meiryo"/>
                  <a:cs typeface="Meiryo"/>
                  <a:sym typeface="Meiryo"/>
                </a:rPr>
                <a:t>Amazon Web Servicesの詳しい情報は</a:t>
              </a:r>
              <a:r>
                <a:rPr lang="ja-JP" sz="900" b="0" i="0" u="sng" strike="noStrike" cap="none">
                  <a:solidFill>
                    <a:srgbClr val="4DABFF"/>
                  </a:solidFill>
                  <a:latin typeface="Meiryo"/>
                  <a:ea typeface="Meiryo"/>
                  <a:cs typeface="Meiryo"/>
                  <a:sym typeface="Meiryo"/>
                  <a:hlinkClick r:id="rId8">
                    <a:extLst>
                      <a:ext uri="{A12FA001-AC4F-418D-AE19-62706E023703}">
                        <ahyp:hlinkClr xmlns:ahyp="http://schemas.microsoft.com/office/drawing/2018/hyperlinkcolor" val="tx"/>
                      </a:ext>
                    </a:extLst>
                  </a:hlinkClick>
                </a:rPr>
                <a:t>AWSセキュリティセンター</a:t>
              </a:r>
              <a:r>
                <a:rPr lang="ja-JP" sz="900" b="0" i="0" u="none" strike="noStrike" cap="none">
                  <a:solidFill>
                    <a:srgbClr val="4A4A4A"/>
                  </a:solidFill>
                  <a:latin typeface="Meiryo"/>
                  <a:ea typeface="Meiryo"/>
                  <a:cs typeface="Meiryo"/>
                  <a:sym typeface="Meiryo"/>
                </a:rPr>
                <a:t>をご覧ください。</a:t>
              </a:r>
              <a:endParaRPr sz="1400" b="0" i="0" u="none" strike="noStrike" cap="none">
                <a:solidFill>
                  <a:srgbClr val="000000"/>
                </a:solidFill>
                <a:latin typeface="Arial"/>
                <a:ea typeface="Arial"/>
                <a:cs typeface="Arial"/>
                <a:sym typeface="Arial"/>
              </a:endParaRPr>
            </a:p>
          </p:txBody>
        </p:sp>
        <p:sp>
          <p:nvSpPr>
            <p:cNvPr id="300" name="Google Shape;300;p15"/>
            <p:cNvSpPr txBox="1"/>
            <p:nvPr/>
          </p:nvSpPr>
          <p:spPr>
            <a:xfrm>
              <a:off x="2182375" y="3013113"/>
              <a:ext cx="1544802" cy="13388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4DABFF"/>
                  </a:solidFill>
                  <a:latin typeface="Meiryo"/>
                  <a:ea typeface="Meiryo"/>
                  <a:cs typeface="Meiryo"/>
                  <a:sym typeface="Meiryo"/>
                </a:rPr>
                <a:t>通信はSSLで暗号化</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4A4A4A"/>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595959"/>
                  </a:solidFill>
                  <a:latin typeface="Meiryo"/>
                  <a:ea typeface="Meiryo"/>
                  <a:cs typeface="Meiryo"/>
                  <a:sym typeface="Meiryo"/>
                </a:rPr>
                <a:t>Jooto(ジョートー)では、PC版、モバイル版、アップロードファイルと全てSSL 256bitを用いて暗号化されています。 第三者が盗聴をしても、その内容を知る事は出来ません。</a:t>
              </a:r>
              <a:endParaRPr sz="1400" b="0" i="0" u="none" strike="noStrike" cap="none">
                <a:solidFill>
                  <a:srgbClr val="000000"/>
                </a:solidFill>
                <a:latin typeface="Arial"/>
                <a:ea typeface="Arial"/>
                <a:cs typeface="Arial"/>
                <a:sym typeface="Arial"/>
              </a:endParaRPr>
            </a:p>
          </p:txBody>
        </p:sp>
        <p:sp>
          <p:nvSpPr>
            <p:cNvPr id="301" name="Google Shape;301;p15"/>
            <p:cNvSpPr txBox="1"/>
            <p:nvPr/>
          </p:nvSpPr>
          <p:spPr>
            <a:xfrm>
              <a:off x="3804114" y="3013114"/>
              <a:ext cx="1544802"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4DABFF"/>
                  </a:solidFill>
                  <a:latin typeface="Meiryo"/>
                  <a:ea typeface="Meiryo"/>
                  <a:cs typeface="Meiryo"/>
                  <a:sym typeface="Meiryo"/>
                </a:rPr>
                <a:t>不正なアクセスから守る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4C4C4C"/>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4C4C4C"/>
                  </a:solidFill>
                  <a:latin typeface="Meiryo"/>
                  <a:ea typeface="Meiryo"/>
                  <a:cs typeface="Meiryo"/>
                  <a:sym typeface="Meiryo"/>
                </a:rPr>
                <a:t>Jooto(ジョートー)は不正なアクセスから守る為、お客様毎に独自のURLを提供しております。その為第三者がそのURLかつログイン情報を知らない限り環境へアクセスは出来ません。</a:t>
              </a:r>
              <a:endParaRPr sz="1400" b="0" i="0" u="none" strike="noStrike" cap="none">
                <a:solidFill>
                  <a:srgbClr val="000000"/>
                </a:solidFill>
                <a:latin typeface="Arial"/>
                <a:ea typeface="Arial"/>
                <a:cs typeface="Arial"/>
                <a:sym typeface="Arial"/>
              </a:endParaRPr>
            </a:p>
          </p:txBody>
        </p:sp>
        <p:sp>
          <p:nvSpPr>
            <p:cNvPr id="302" name="Google Shape;302;p15"/>
            <p:cNvSpPr txBox="1"/>
            <p:nvPr/>
          </p:nvSpPr>
          <p:spPr>
            <a:xfrm>
              <a:off x="5425854" y="3013113"/>
              <a:ext cx="1544802" cy="24468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4DABFF"/>
                  </a:solidFill>
                  <a:latin typeface="Meiryo"/>
                  <a:ea typeface="Meiryo"/>
                  <a:cs typeface="Meiryo"/>
                  <a:sym typeface="Meiryo"/>
                </a:rPr>
                <a:t>障害及びメンテナンス情報は即座にお知らせ</a:t>
              </a:r>
              <a:endParaRPr sz="900" b="1" i="0" u="none" strike="noStrike" cap="none">
                <a:solidFill>
                  <a:srgbClr val="4DABFF"/>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33333"/>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4C4C4C"/>
                  </a:solidFill>
                  <a:latin typeface="Meiryo"/>
                  <a:ea typeface="Meiryo"/>
                  <a:cs typeface="Meiryo"/>
                  <a:sym typeface="Meiryo"/>
                </a:rPr>
                <a:t>メンテナンスによる計画停止の際には、Twitter アカウント及び各アカウント画面のお知らせにて事前に告知を行い、作業の時間帯は極力ご利用の少ない早朝帯、もしくは夜間帯を選んでいます。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4C4C4C"/>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4C4C4C"/>
                  </a:solidFill>
                  <a:latin typeface="Meiryo"/>
                  <a:ea typeface="Meiryo"/>
                  <a:cs typeface="Meiryo"/>
                  <a:sym typeface="Meiryo"/>
                </a:rPr>
                <a:t>障害発生時にも、Twitter、Facebookアカウント及びjootoサイトにて対応状況を公開し状況をご報告いたします。</a:t>
              </a:r>
              <a:endParaRPr sz="1400" b="0" i="0" u="none" strike="noStrike" cap="none">
                <a:solidFill>
                  <a:srgbClr val="000000"/>
                </a:solidFill>
                <a:latin typeface="Arial"/>
                <a:ea typeface="Arial"/>
                <a:cs typeface="Arial"/>
                <a:sym typeface="Arial"/>
              </a:endParaRPr>
            </a:p>
          </p:txBody>
        </p:sp>
      </p:grpSp>
      <p:sp>
        <p:nvSpPr>
          <p:cNvPr id="303" name="Google Shape;303;p15"/>
          <p:cNvSpPr txBox="1"/>
          <p:nvPr/>
        </p:nvSpPr>
        <p:spPr>
          <a:xfrm>
            <a:off x="2449213" y="6259906"/>
            <a:ext cx="728762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セキュリティチェックシートのダウンロードはこちらから：</a:t>
            </a:r>
            <a:r>
              <a:rPr lang="ja-JP" sz="1200" b="1" i="0" u="sng" strike="noStrike" cap="none">
                <a:solidFill>
                  <a:srgbClr val="4DABFF"/>
                </a:solidFill>
                <a:latin typeface="Meiryo"/>
                <a:ea typeface="Meiryo"/>
                <a:cs typeface="Meiryo"/>
                <a:sym typeface="Meiryo"/>
                <a:hlinkClick r:id="rId9">
                  <a:extLst>
                    <a:ext uri="{A12FA001-AC4F-418D-AE19-62706E023703}">
                      <ahyp:hlinkClr xmlns:ahyp="http://schemas.microsoft.com/office/drawing/2018/hyperlinkcolor" val="tx"/>
                    </a:ext>
                  </a:extLst>
                </a:hlinkClick>
              </a:rPr>
              <a:t> https://www.jooto.com/security/</a:t>
            </a:r>
            <a:endParaRPr sz="1200" b="1" i="0" u="none" strike="noStrike" cap="none">
              <a:solidFill>
                <a:srgbClr val="4DABFF"/>
              </a:solidFill>
              <a:latin typeface="Meiryo"/>
              <a:ea typeface="Meiryo"/>
              <a:cs typeface="Meiryo"/>
              <a:sym typeface="Meiryo"/>
            </a:endParaRPr>
          </a:p>
        </p:txBody>
      </p:sp>
      <p:sp>
        <p:nvSpPr>
          <p:cNvPr id="304" name="Google Shape;304;p15"/>
          <p:cNvSpPr txBox="1"/>
          <p:nvPr/>
        </p:nvSpPr>
        <p:spPr>
          <a:xfrm>
            <a:off x="469126" y="130418"/>
            <a:ext cx="305724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セキュリティ体制</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1f33230614a_0_0"/>
          <p:cNvSpPr txBox="1">
            <a:spLocks noGrp="1"/>
          </p:cNvSpPr>
          <p:nvPr>
            <p:ph type="title"/>
          </p:nvPr>
        </p:nvSpPr>
        <p:spPr>
          <a:xfrm>
            <a:off x="838200" y="56758"/>
            <a:ext cx="9230700" cy="591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ja-JP" b="1">
                <a:solidFill>
                  <a:schemeClr val="lt1"/>
                </a:solidFill>
              </a:rPr>
              <a:t>料金体系</a:t>
            </a:r>
            <a:endParaRPr b="1">
              <a:solidFill>
                <a:schemeClr val="lt1"/>
              </a:solidFill>
            </a:endParaRPr>
          </a:p>
        </p:txBody>
      </p:sp>
      <p:sp>
        <p:nvSpPr>
          <p:cNvPr id="311" name="Google Shape;311;g1f33230614a_0_0"/>
          <p:cNvSpPr txBox="1"/>
          <p:nvPr/>
        </p:nvSpPr>
        <p:spPr>
          <a:xfrm>
            <a:off x="4724225" y="199775"/>
            <a:ext cx="3000000" cy="37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endParaRPr/>
          </a:p>
        </p:txBody>
      </p:sp>
      <p:pic>
        <p:nvPicPr>
          <p:cNvPr id="3" name="図 2" descr="グラフィカル ユーザー インターフェイス が含まれている画像&#10;&#10;自動的に生成された説明">
            <a:extLst>
              <a:ext uri="{FF2B5EF4-FFF2-40B4-BE49-F238E27FC236}">
                <a16:creationId xmlns:a16="http://schemas.microsoft.com/office/drawing/2014/main" id="{0AEDE771-40FA-1834-955A-8B50B86B2C19}"/>
              </a:ext>
            </a:extLst>
          </p:cNvPr>
          <p:cNvPicPr>
            <a:picLocks noChangeAspect="1"/>
          </p:cNvPicPr>
          <p:nvPr/>
        </p:nvPicPr>
        <p:blipFill>
          <a:blip r:embed="rId3"/>
          <a:stretch>
            <a:fillRect/>
          </a:stretch>
        </p:blipFill>
        <p:spPr>
          <a:xfrm>
            <a:off x="1119876" y="780500"/>
            <a:ext cx="9955115" cy="559975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7"/>
          <p:cNvSpPr txBox="1"/>
          <p:nvPr/>
        </p:nvSpPr>
        <p:spPr>
          <a:xfrm>
            <a:off x="2724993" y="1854105"/>
            <a:ext cx="1569661" cy="57708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ja-JP" sz="1350" b="1" i="0" u="none" strike="noStrike" cap="none">
                <a:solidFill>
                  <a:srgbClr val="4DABFF"/>
                </a:solidFill>
                <a:latin typeface="Meiryo"/>
                <a:ea typeface="Meiryo"/>
                <a:cs typeface="Meiryo"/>
                <a:sym typeface="Meiryo"/>
              </a:rPr>
              <a:t>請求書払いの場合</a:t>
            </a:r>
            <a:endParaRPr sz="1350" b="1" i="0" u="none" strike="noStrike" cap="none">
              <a:solidFill>
                <a:srgbClr val="4DAB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4DABFF"/>
                </a:solidFill>
                <a:latin typeface="Meiryo"/>
                <a:ea typeface="Meiryo"/>
                <a:cs typeface="Meiryo"/>
                <a:sym typeface="Meiryo"/>
              </a:rPr>
              <a:t>（スタンダードプラン・</a:t>
            </a:r>
            <a:endParaRPr sz="900" b="1" i="0" u="none" strike="noStrike" cap="none">
              <a:solidFill>
                <a:srgbClr val="4DAB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4DABFF"/>
                </a:solidFill>
                <a:latin typeface="Meiryo"/>
                <a:ea typeface="Meiryo"/>
                <a:cs typeface="Meiryo"/>
                <a:sym typeface="Meiryo"/>
              </a:rPr>
              <a:t>エンタープライズプラン）</a:t>
            </a:r>
            <a:endParaRPr sz="1400" b="0" i="0" u="none" strike="noStrike" cap="none">
              <a:solidFill>
                <a:srgbClr val="000000"/>
              </a:solidFill>
              <a:latin typeface="Arial"/>
              <a:ea typeface="Arial"/>
              <a:cs typeface="Arial"/>
              <a:sym typeface="Arial"/>
            </a:endParaRPr>
          </a:p>
        </p:txBody>
      </p:sp>
      <p:sp>
        <p:nvSpPr>
          <p:cNvPr id="322" name="Google Shape;322;p17"/>
          <p:cNvSpPr txBox="1"/>
          <p:nvPr/>
        </p:nvSpPr>
        <p:spPr>
          <a:xfrm>
            <a:off x="2724993" y="4342696"/>
            <a:ext cx="1569661"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ja-JP" sz="1350" b="1" i="0" u="none" strike="noStrike" cap="none">
                <a:solidFill>
                  <a:srgbClr val="4DABFF"/>
                </a:solidFill>
                <a:latin typeface="Meiryo"/>
                <a:ea typeface="Meiryo"/>
                <a:cs typeface="Meiryo"/>
                <a:sym typeface="Meiryo"/>
              </a:rPr>
              <a:t>クレジットカード</a:t>
            </a:r>
            <a:endParaRPr sz="1350" b="1" i="0" u="none" strike="noStrike" cap="none">
              <a:solidFill>
                <a:srgbClr val="4DAB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350"/>
              <a:buFont typeface="Arial"/>
              <a:buNone/>
            </a:pPr>
            <a:r>
              <a:rPr lang="ja-JP" sz="1350" b="1" i="0" u="none" strike="noStrike" cap="none">
                <a:solidFill>
                  <a:srgbClr val="4DABFF"/>
                </a:solidFill>
                <a:latin typeface="Meiryo"/>
                <a:ea typeface="Meiryo"/>
                <a:cs typeface="Meiryo"/>
                <a:sym typeface="Meiryo"/>
              </a:rPr>
              <a:t>払いの場合</a:t>
            </a:r>
            <a:endParaRPr sz="1350" b="1" i="0" u="none" strike="noStrike" cap="none">
              <a:solidFill>
                <a:srgbClr val="4DAB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4DABFF"/>
                </a:solidFill>
                <a:latin typeface="Meiryo"/>
                <a:ea typeface="Meiryo"/>
                <a:cs typeface="Meiryo"/>
                <a:sym typeface="Meiryo"/>
              </a:rPr>
              <a:t>（スタンダードプラン）</a:t>
            </a:r>
            <a:endParaRPr sz="1400" b="0" i="0" u="none" strike="noStrike" cap="none">
              <a:solidFill>
                <a:srgbClr val="000000"/>
              </a:solidFill>
              <a:latin typeface="Arial"/>
              <a:ea typeface="Arial"/>
              <a:cs typeface="Arial"/>
              <a:sym typeface="Arial"/>
            </a:endParaRPr>
          </a:p>
        </p:txBody>
      </p:sp>
      <p:grpSp>
        <p:nvGrpSpPr>
          <p:cNvPr id="323" name="Google Shape;323;p17"/>
          <p:cNvGrpSpPr/>
          <p:nvPr/>
        </p:nvGrpSpPr>
        <p:grpSpPr>
          <a:xfrm>
            <a:off x="480351" y="1357917"/>
            <a:ext cx="2138676" cy="4942157"/>
            <a:chOff x="480351" y="1453906"/>
            <a:chExt cx="2138676" cy="4942157"/>
          </a:xfrm>
        </p:grpSpPr>
        <p:sp>
          <p:nvSpPr>
            <p:cNvPr id="324" name="Google Shape;324;p17"/>
            <p:cNvSpPr/>
            <p:nvPr/>
          </p:nvSpPr>
          <p:spPr>
            <a:xfrm>
              <a:off x="480351" y="1453906"/>
              <a:ext cx="2138676" cy="4942157"/>
            </a:xfrm>
            <a:prstGeom prst="roundRect">
              <a:avLst>
                <a:gd name="adj" fmla="val 5239"/>
              </a:avLst>
            </a:prstGeom>
            <a:solidFill>
              <a:srgbClr val="F2F2F2"/>
            </a:solidFill>
            <a:ln w="9525" cap="flat" cmpd="sng">
              <a:solidFill>
                <a:srgbClr val="F2F2F2"/>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新規アカウント登録</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Jootoホームページ</a:t>
              </a:r>
              <a:r>
                <a:rPr lang="ja-JP" sz="1050" b="0" i="0" u="none" strike="noStrike" cap="none">
                  <a:solidFill>
                    <a:srgbClr val="4A4A4A"/>
                  </a:solidFill>
                  <a:latin typeface="Meiryo"/>
                  <a:ea typeface="Meiryo"/>
                  <a:cs typeface="Meiryo"/>
                  <a:sym typeface="Meiryo"/>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ja-JP" sz="1050" b="1" i="0" u="sng" strike="noStrike" cap="none">
                  <a:solidFill>
                    <a:srgbClr val="FFFFFF"/>
                  </a:solidFill>
                  <a:latin typeface="Meiryo"/>
                  <a:ea typeface="Meiryo"/>
                  <a:cs typeface="Meiryo"/>
                  <a:sym typeface="Meiryo"/>
                  <a:hlinkClick r:id="rId3">
                    <a:extLst>
                      <a:ext uri="{A12FA001-AC4F-418D-AE19-62706E023703}">
                        <ahyp:hlinkClr xmlns:ahyp="http://schemas.microsoft.com/office/drawing/2018/hyperlinkcolor" val="tx"/>
                      </a:ext>
                    </a:extLst>
                  </a:hlinkClick>
                </a:rPr>
                <a:t>https://www.jooto.com/</a:t>
              </a:r>
              <a:endParaRPr sz="1050" b="1" i="0" u="none" strike="noStrike" cap="none">
                <a:solidFill>
                  <a:srgbClr val="FFFFFF"/>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DABFF"/>
                  </a:solidFill>
                  <a:latin typeface="Meiryo"/>
                  <a:ea typeface="Meiryo"/>
                  <a:cs typeface="Meiryo"/>
                  <a:sym typeface="Meiryo"/>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よりメールアドレスを入力して</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アカウント登録</a:t>
              </a:r>
              <a:endParaRPr sz="1050" b="1" i="0" u="none" strike="noStrike" cap="none">
                <a:solidFill>
                  <a:srgbClr val="4A4A4A"/>
                </a:solidFill>
                <a:latin typeface="Meiryo"/>
                <a:ea typeface="Meiryo"/>
                <a:cs typeface="Meiryo"/>
                <a:sym typeface="Meiryo"/>
              </a:endParaRPr>
            </a:p>
          </p:txBody>
        </p:sp>
        <p:pic>
          <p:nvPicPr>
            <p:cNvPr id="325" name="Google Shape;325;p17" descr="グラフィカル ユーザー インターフェイス, テキスト, アプリケーション&#10;&#10;自動的に生成された説明"/>
            <p:cNvPicPr preferRelativeResize="0"/>
            <p:nvPr/>
          </p:nvPicPr>
          <p:blipFill rotWithShape="1">
            <a:blip r:embed="rId4">
              <a:alphaModFix/>
            </a:blip>
            <a:srcRect/>
            <a:stretch/>
          </p:blipFill>
          <p:spPr>
            <a:xfrm>
              <a:off x="728697" y="3071664"/>
              <a:ext cx="1641984" cy="3091664"/>
            </a:xfrm>
            <a:prstGeom prst="rect">
              <a:avLst/>
            </a:prstGeom>
            <a:noFill/>
            <a:ln>
              <a:noFill/>
            </a:ln>
          </p:spPr>
        </p:pic>
      </p:grpSp>
      <p:sp>
        <p:nvSpPr>
          <p:cNvPr id="326" name="Google Shape;326;p17"/>
          <p:cNvSpPr txBox="1"/>
          <p:nvPr/>
        </p:nvSpPr>
        <p:spPr>
          <a:xfrm>
            <a:off x="5483739" y="972700"/>
            <a:ext cx="9528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D77BA"/>
                </a:solidFill>
                <a:latin typeface="Meiryo"/>
                <a:ea typeface="Meiryo"/>
                <a:cs typeface="Meiryo"/>
                <a:sym typeface="Meiryo"/>
              </a:rPr>
              <a:t>STEP2</a:t>
            </a:r>
            <a:endParaRPr sz="1400" b="0" i="0" u="none" strike="noStrike" cap="none">
              <a:solidFill>
                <a:srgbClr val="000000"/>
              </a:solidFill>
              <a:latin typeface="Arial"/>
              <a:ea typeface="Arial"/>
              <a:cs typeface="Arial"/>
              <a:sym typeface="Arial"/>
            </a:endParaRPr>
          </a:p>
        </p:txBody>
      </p:sp>
      <p:grpSp>
        <p:nvGrpSpPr>
          <p:cNvPr id="327" name="Google Shape;327;p17"/>
          <p:cNvGrpSpPr/>
          <p:nvPr/>
        </p:nvGrpSpPr>
        <p:grpSpPr>
          <a:xfrm>
            <a:off x="4368109" y="3801271"/>
            <a:ext cx="3138276" cy="2498804"/>
            <a:chOff x="4368109" y="3897260"/>
            <a:chExt cx="3138276" cy="2498804"/>
          </a:xfrm>
        </p:grpSpPr>
        <p:sp>
          <p:nvSpPr>
            <p:cNvPr id="328" name="Google Shape;328;p17"/>
            <p:cNvSpPr/>
            <p:nvPr/>
          </p:nvSpPr>
          <p:spPr>
            <a:xfrm>
              <a:off x="4368109" y="3897260"/>
              <a:ext cx="3138276" cy="2498804"/>
            </a:xfrm>
            <a:prstGeom prst="roundRect">
              <a:avLst>
                <a:gd name="adj" fmla="val 5239"/>
              </a:avLst>
            </a:prstGeom>
            <a:solidFill>
              <a:srgbClr val="F2F2F2"/>
            </a:solidFill>
            <a:ln w="9525" cap="flat" cmpd="sng">
              <a:solidFill>
                <a:srgbClr val="F2F2F2"/>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Jootoにログイン</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組織メニューの[プラン]をクリック</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年額／月額ライセンス数を選ぶ</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クレジットカード情報の入力</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ライセンス購入完了</a:t>
              </a:r>
              <a:endParaRPr sz="1050" b="1" i="0" u="none" strike="noStrike" cap="none">
                <a:solidFill>
                  <a:srgbClr val="4A4A4A"/>
                </a:solidFill>
                <a:latin typeface="Meiryo"/>
                <a:ea typeface="Meiryo"/>
                <a:cs typeface="Meiryo"/>
                <a:sym typeface="Meiryo"/>
              </a:endParaRPr>
            </a:p>
          </p:txBody>
        </p:sp>
        <p:pic>
          <p:nvPicPr>
            <p:cNvPr id="329" name="Google Shape;329;p17" descr="グラフィカル ユーザー インターフェイス, アプリケーション&#10;&#10;自動的に生成された説明"/>
            <p:cNvPicPr preferRelativeResize="0"/>
            <p:nvPr/>
          </p:nvPicPr>
          <p:blipFill rotWithShape="1">
            <a:blip r:embed="rId5">
              <a:alphaModFix/>
            </a:blip>
            <a:srcRect t="-490" r="79788" b="82345"/>
            <a:stretch/>
          </p:blipFill>
          <p:spPr>
            <a:xfrm>
              <a:off x="5309800" y="5540292"/>
              <a:ext cx="1254892" cy="766452"/>
            </a:xfrm>
            <a:prstGeom prst="rect">
              <a:avLst/>
            </a:prstGeom>
            <a:noFill/>
            <a:ln>
              <a:noFill/>
            </a:ln>
          </p:spPr>
        </p:pic>
      </p:grpSp>
      <p:sp>
        <p:nvSpPr>
          <p:cNvPr id="330" name="Google Shape;330;p17"/>
          <p:cNvSpPr/>
          <p:nvPr/>
        </p:nvSpPr>
        <p:spPr>
          <a:xfrm>
            <a:off x="4368109" y="1357918"/>
            <a:ext cx="3138276" cy="2245344"/>
          </a:xfrm>
          <a:prstGeom prst="roundRect">
            <a:avLst>
              <a:gd name="adj" fmla="val 5239"/>
            </a:avLst>
          </a:prstGeom>
          <a:solidFill>
            <a:srgbClr val="F2F2F2"/>
          </a:solidFill>
          <a:ln w="9525" cap="flat" cmpd="sng">
            <a:solidFill>
              <a:srgbClr val="F2F2F2"/>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請求書払いのお申込み(お問合せ)</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ja-JP" sz="1050" b="1" i="0" u="sng" strike="noStrike" cap="none">
                <a:solidFill>
                  <a:srgbClr val="4A4A4A"/>
                </a:solidFill>
                <a:latin typeface="Meiryo"/>
                <a:ea typeface="Meiryo"/>
                <a:cs typeface="Meiryo"/>
                <a:sym typeface="Meiryo"/>
                <a:hlinkClick r:id="rId6">
                  <a:extLst>
                    <a:ext uri="{A12FA001-AC4F-418D-AE19-62706E023703}">
                      <ahyp:hlinkClr xmlns:ahyp="http://schemas.microsoft.com/office/drawing/2018/hyperlinkcolor" val="tx"/>
                    </a:ext>
                  </a:extLst>
                </a:hlinkClick>
              </a:rPr>
              <a:t>https://tayori.com/form/f2e79aac8a903e4e847cccfb6a0f573b2d7fc7ac</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注文内容の確認</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注文書の作成</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注文書の記入</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納品（ライセンス付与）</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4A4A4A"/>
              </a:solidFill>
              <a:latin typeface="Meiryo"/>
              <a:ea typeface="Meiryo"/>
              <a:cs typeface="Meiryo"/>
              <a:sym typeface="Meiryo"/>
            </a:endParaRPr>
          </a:p>
        </p:txBody>
      </p:sp>
      <p:grpSp>
        <p:nvGrpSpPr>
          <p:cNvPr id="331" name="Google Shape;331;p17"/>
          <p:cNvGrpSpPr/>
          <p:nvPr/>
        </p:nvGrpSpPr>
        <p:grpSpPr>
          <a:xfrm>
            <a:off x="8604051" y="1357917"/>
            <a:ext cx="3086409" cy="4941587"/>
            <a:chOff x="8604051" y="1453906"/>
            <a:chExt cx="3086409" cy="4941587"/>
          </a:xfrm>
        </p:grpSpPr>
        <p:sp>
          <p:nvSpPr>
            <p:cNvPr id="332" name="Google Shape;332;p17"/>
            <p:cNvSpPr/>
            <p:nvPr/>
          </p:nvSpPr>
          <p:spPr>
            <a:xfrm>
              <a:off x="8604051" y="1453906"/>
              <a:ext cx="3086409" cy="4941587"/>
            </a:xfrm>
            <a:prstGeom prst="roundRect">
              <a:avLst>
                <a:gd name="adj" fmla="val 5239"/>
              </a:avLst>
            </a:prstGeom>
            <a:solidFill>
              <a:srgbClr val="F2F2F2"/>
            </a:solidFill>
            <a:ln w="9525" cap="flat" cmpd="sng">
              <a:solidFill>
                <a:srgbClr val="F2F2F2"/>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Jootoにログイン</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組織メニューの[ユーザー]をクリック</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[＋招待]をクリック</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招待メールを送信</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招待メールから[参加]をクリック</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r>
                <a:rPr lang="ja-JP" sz="1050" b="1" i="0" u="none" strike="noStrike" cap="none">
                  <a:solidFill>
                    <a:srgbClr val="4A4A4A"/>
                  </a:solidFill>
                  <a:latin typeface="Meiryo"/>
                  <a:ea typeface="Meiryo"/>
                  <a:cs typeface="Meiryo"/>
                  <a:sym typeface="Meiryo"/>
                </a:rPr>
                <a:t>組織へのユーザー追加完了</a:t>
              </a: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050"/>
                <a:buFont typeface="Arial"/>
                <a:buNone/>
              </a:pPr>
              <a:endParaRPr sz="1050" b="1" i="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750"/>
                <a:buFont typeface="Arial"/>
                <a:buNone/>
              </a:pPr>
              <a:endParaRPr sz="750" b="0" i="0" u="none" strike="noStrike" cap="none">
                <a:solidFill>
                  <a:srgbClr val="4A4A4A"/>
                </a:solidFill>
                <a:latin typeface="Meiryo"/>
                <a:ea typeface="Meiryo"/>
                <a:cs typeface="Meiryo"/>
                <a:sym typeface="Meiryo"/>
              </a:endParaRPr>
            </a:p>
          </p:txBody>
        </p:sp>
        <p:pic>
          <p:nvPicPr>
            <p:cNvPr id="333" name="Google Shape;333;p17" descr="グラフィカル ユーザー インターフェイス, テキスト, アプリケーション, チャットまたはテキスト メッセージ&#10;&#10;自動的に生成された説明"/>
            <p:cNvPicPr preferRelativeResize="0"/>
            <p:nvPr/>
          </p:nvPicPr>
          <p:blipFill rotWithShape="1">
            <a:blip r:embed="rId7">
              <a:alphaModFix/>
            </a:blip>
            <a:srcRect r="66113" b="51866"/>
            <a:stretch/>
          </p:blipFill>
          <p:spPr>
            <a:xfrm>
              <a:off x="8747933" y="3777943"/>
              <a:ext cx="1269420" cy="983907"/>
            </a:xfrm>
            <a:prstGeom prst="rect">
              <a:avLst/>
            </a:prstGeom>
            <a:noFill/>
            <a:ln>
              <a:noFill/>
            </a:ln>
          </p:spPr>
        </p:pic>
        <p:pic>
          <p:nvPicPr>
            <p:cNvPr id="334" name="Google Shape;334;p17" descr="グラフィカル ユーザー インターフェイス, テキスト, アプリケーション&#10;&#10;自動的に生成された説明"/>
            <p:cNvPicPr preferRelativeResize="0"/>
            <p:nvPr/>
          </p:nvPicPr>
          <p:blipFill rotWithShape="1">
            <a:blip r:embed="rId8">
              <a:alphaModFix/>
            </a:blip>
            <a:srcRect b="18150"/>
            <a:stretch/>
          </p:blipFill>
          <p:spPr>
            <a:xfrm>
              <a:off x="8763672" y="5011422"/>
              <a:ext cx="2767165" cy="971939"/>
            </a:xfrm>
            <a:prstGeom prst="rect">
              <a:avLst/>
            </a:prstGeom>
            <a:noFill/>
            <a:ln>
              <a:noFill/>
            </a:ln>
          </p:spPr>
        </p:pic>
      </p:grpSp>
      <p:sp>
        <p:nvSpPr>
          <p:cNvPr id="335" name="Google Shape;335;p17"/>
          <p:cNvSpPr/>
          <p:nvPr/>
        </p:nvSpPr>
        <p:spPr>
          <a:xfrm>
            <a:off x="7607905" y="2500861"/>
            <a:ext cx="869329" cy="530822"/>
          </a:xfrm>
          <a:prstGeom prst="rightArrow">
            <a:avLst>
              <a:gd name="adj1" fmla="val 50000"/>
              <a:gd name="adj2" fmla="val 50000"/>
            </a:avLst>
          </a:prstGeom>
          <a:solidFill>
            <a:srgbClr val="A5A5A5"/>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36" name="Google Shape;336;p17"/>
          <p:cNvSpPr/>
          <p:nvPr/>
        </p:nvSpPr>
        <p:spPr>
          <a:xfrm>
            <a:off x="7607905" y="5071734"/>
            <a:ext cx="869329" cy="530822"/>
          </a:xfrm>
          <a:prstGeom prst="rightArrow">
            <a:avLst>
              <a:gd name="adj1" fmla="val 50000"/>
              <a:gd name="adj2" fmla="val 50000"/>
            </a:avLst>
          </a:prstGeom>
          <a:solidFill>
            <a:srgbClr val="A5A5A5"/>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37" name="Google Shape;337;p17"/>
          <p:cNvSpPr txBox="1"/>
          <p:nvPr/>
        </p:nvSpPr>
        <p:spPr>
          <a:xfrm>
            <a:off x="9693748" y="973271"/>
            <a:ext cx="9528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D77BA"/>
                </a:solidFill>
                <a:latin typeface="Meiryo"/>
                <a:ea typeface="Meiryo"/>
                <a:cs typeface="Meiryo"/>
                <a:sym typeface="Meiryo"/>
              </a:rPr>
              <a:t>STEP3</a:t>
            </a:r>
            <a:endParaRPr sz="1400" b="0" i="0" u="none" strike="noStrike" cap="none">
              <a:solidFill>
                <a:srgbClr val="000000"/>
              </a:solidFill>
              <a:latin typeface="Arial"/>
              <a:ea typeface="Arial"/>
              <a:cs typeface="Arial"/>
              <a:sym typeface="Arial"/>
            </a:endParaRPr>
          </a:p>
        </p:txBody>
      </p:sp>
      <p:sp>
        <p:nvSpPr>
          <p:cNvPr id="338" name="Google Shape;338;p17"/>
          <p:cNvSpPr/>
          <p:nvPr/>
        </p:nvSpPr>
        <p:spPr>
          <a:xfrm>
            <a:off x="3075159" y="2500861"/>
            <a:ext cx="869329" cy="530822"/>
          </a:xfrm>
          <a:prstGeom prst="rightArrow">
            <a:avLst>
              <a:gd name="adj1" fmla="val 50000"/>
              <a:gd name="adj2" fmla="val 50000"/>
            </a:avLst>
          </a:prstGeom>
          <a:solidFill>
            <a:srgbClr val="A5A5A5"/>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39" name="Google Shape;339;p17"/>
          <p:cNvSpPr/>
          <p:nvPr/>
        </p:nvSpPr>
        <p:spPr>
          <a:xfrm>
            <a:off x="3075159" y="5071734"/>
            <a:ext cx="869329" cy="530822"/>
          </a:xfrm>
          <a:prstGeom prst="rightArrow">
            <a:avLst>
              <a:gd name="adj1" fmla="val 50000"/>
              <a:gd name="adj2" fmla="val 50000"/>
            </a:avLst>
          </a:prstGeom>
          <a:solidFill>
            <a:srgbClr val="A5A5A5"/>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40" name="Google Shape;340;p17"/>
          <p:cNvSpPr txBox="1"/>
          <p:nvPr/>
        </p:nvSpPr>
        <p:spPr>
          <a:xfrm>
            <a:off x="1096182" y="972700"/>
            <a:ext cx="9528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D77BA"/>
                </a:solidFill>
                <a:latin typeface="Meiryo"/>
                <a:ea typeface="Meiryo"/>
                <a:cs typeface="Meiryo"/>
                <a:sym typeface="Meiryo"/>
              </a:rPr>
              <a:t>STEP1</a:t>
            </a:r>
            <a:endParaRPr sz="1400" b="0" i="0" u="none" strike="noStrike" cap="none">
              <a:solidFill>
                <a:srgbClr val="000000"/>
              </a:solidFill>
              <a:latin typeface="Arial"/>
              <a:ea typeface="Arial"/>
              <a:cs typeface="Arial"/>
              <a:sym typeface="Arial"/>
            </a:endParaRPr>
          </a:p>
        </p:txBody>
      </p:sp>
      <p:sp>
        <p:nvSpPr>
          <p:cNvPr id="341" name="Google Shape;341;p17"/>
          <p:cNvSpPr txBox="1"/>
          <p:nvPr/>
        </p:nvSpPr>
        <p:spPr>
          <a:xfrm>
            <a:off x="469126" y="130418"/>
            <a:ext cx="44472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Jootoアカウント登録方法</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8"/>
          <p:cNvSpPr txBox="1"/>
          <p:nvPr/>
        </p:nvSpPr>
        <p:spPr>
          <a:xfrm>
            <a:off x="3213832" y="3075057"/>
            <a:ext cx="576433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chemeClr val="lt1"/>
                </a:solidFill>
                <a:latin typeface="Meiryo"/>
                <a:ea typeface="Meiryo"/>
                <a:cs typeface="Meiryo"/>
                <a:sym typeface="Meiryo"/>
              </a:rPr>
              <a:t>Jootoの投資対効果は？</a:t>
            </a:r>
            <a:endParaRPr sz="4000" b="1" i="0" u="none" strike="noStrike" cap="none">
              <a:solidFill>
                <a:schemeClr val="lt1"/>
              </a:solidFill>
              <a:latin typeface="Meiryo"/>
              <a:ea typeface="Meiryo"/>
              <a:cs typeface="Meiryo"/>
              <a:sym typeface="Meiry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9"/>
          <p:cNvSpPr txBox="1"/>
          <p:nvPr/>
        </p:nvSpPr>
        <p:spPr>
          <a:xfrm>
            <a:off x="1034785" y="1547553"/>
            <a:ext cx="8809349" cy="4308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sng" strike="noStrike" cap="none">
                <a:solidFill>
                  <a:srgbClr val="FC7DBB"/>
                </a:solidFill>
                <a:latin typeface="Meiryo"/>
                <a:ea typeface="Meiryo"/>
                <a:cs typeface="Meiryo"/>
                <a:sym typeface="Meiryo"/>
              </a:rPr>
              <a:t>導入効果の損益分岐点（±0）＝Jooto導入コスト－導入により削減できるコスト</a:t>
            </a:r>
            <a:endParaRPr sz="1600" b="1" i="0" u="sng" strike="noStrike" cap="none">
              <a:solidFill>
                <a:srgbClr val="FC7DBB"/>
              </a:solidFill>
              <a:latin typeface="Meiryo"/>
              <a:ea typeface="Meiryo"/>
              <a:cs typeface="Meiryo"/>
              <a:sym typeface="Meiryo"/>
            </a:endParaRPr>
          </a:p>
        </p:txBody>
      </p:sp>
      <p:sp>
        <p:nvSpPr>
          <p:cNvPr id="352" name="Google Shape;352;p19"/>
          <p:cNvSpPr txBox="1"/>
          <p:nvPr/>
        </p:nvSpPr>
        <p:spPr>
          <a:xfrm>
            <a:off x="1101579" y="5164904"/>
            <a:ext cx="6382470" cy="11503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chemeClr val="lt1"/>
                </a:solidFill>
                <a:highlight>
                  <a:srgbClr val="595959"/>
                </a:highlight>
                <a:latin typeface="Meiryo"/>
                <a:ea typeface="Meiryo"/>
                <a:cs typeface="Meiryo"/>
                <a:sym typeface="Meiryo"/>
              </a:rPr>
              <a:t> 参考平均値 </a:t>
            </a:r>
            <a:r>
              <a:rPr lang="ja-JP" sz="1100" b="0" i="0" u="none" strike="noStrike" cap="none">
                <a:solidFill>
                  <a:schemeClr val="lt1"/>
                </a:solidFill>
                <a:latin typeface="Meiryo"/>
                <a:ea typeface="Meiryo"/>
                <a:cs typeface="Meiryo"/>
                <a:sym typeface="Meiryo"/>
              </a:rPr>
              <a:t>　　</a:t>
            </a:r>
            <a:r>
              <a:rPr lang="ja-JP" sz="1100" b="0" i="0" u="none" strike="noStrike" cap="none">
                <a:solidFill>
                  <a:srgbClr val="595959"/>
                </a:solidFill>
                <a:latin typeface="Meiryo"/>
                <a:ea typeface="Meiryo"/>
                <a:cs typeface="Meiryo"/>
                <a:sym typeface="Meiryo"/>
              </a:rPr>
              <a:t>会社員の平均年収（国税庁「民間給与実態統計調査結果」より）　436 万円</a:t>
            </a:r>
            <a:endParaRPr sz="11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rgbClr val="595959"/>
                </a:solidFill>
                <a:latin typeface="Meiryo"/>
                <a:ea typeface="Meiryo"/>
                <a:cs typeface="Meiryo"/>
                <a:sym typeface="Meiryo"/>
              </a:rPr>
              <a:t>　　　　　　　  社員1人あたりにかかるコスト（給与や社会保険料など）　年収の2倍</a:t>
            </a:r>
            <a:endParaRPr sz="11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rgbClr val="595959"/>
                </a:solidFill>
                <a:latin typeface="Meiryo"/>
                <a:ea typeface="Meiryo"/>
                <a:cs typeface="Meiryo"/>
                <a:sym typeface="Meiryo"/>
              </a:rPr>
              <a:t>　　　　　　　  会社員の平均労働時間　246日（2020年の稼働日数）×8時間＝1,968時間</a:t>
            </a:r>
            <a:endParaRPr sz="1100" b="0"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100"/>
              <a:buFont typeface="Arial"/>
              <a:buNone/>
            </a:pPr>
            <a:r>
              <a:rPr lang="ja-JP" sz="1100" b="0" i="0" u="none" strike="noStrike" cap="none">
                <a:solidFill>
                  <a:srgbClr val="595959"/>
                </a:solidFill>
                <a:latin typeface="Meiryo"/>
                <a:ea typeface="Meiryo"/>
                <a:cs typeface="Meiryo"/>
                <a:sym typeface="Meiryo"/>
              </a:rPr>
              <a:t>　　　　　　　  1時間あたりの1社員のコスト＝436万円×2÷1,968時間≒</a:t>
            </a:r>
            <a:r>
              <a:rPr lang="ja-JP" sz="1400" b="1" i="0" u="none" strike="noStrike" cap="none">
                <a:solidFill>
                  <a:srgbClr val="595959"/>
                </a:solidFill>
                <a:latin typeface="Meiryo"/>
                <a:ea typeface="Meiryo"/>
                <a:cs typeface="Meiryo"/>
                <a:sym typeface="Meiryo"/>
              </a:rPr>
              <a:t>4,431円</a:t>
            </a:r>
            <a:endParaRPr sz="1400" b="1" i="0" u="none" strike="noStrike" cap="none">
              <a:solidFill>
                <a:srgbClr val="595959"/>
              </a:solidFill>
              <a:latin typeface="Meiryo"/>
              <a:ea typeface="Meiryo"/>
              <a:cs typeface="Meiryo"/>
              <a:sym typeface="Meiryo"/>
            </a:endParaRPr>
          </a:p>
        </p:txBody>
      </p:sp>
      <p:sp>
        <p:nvSpPr>
          <p:cNvPr id="353" name="Google Shape;353;p19"/>
          <p:cNvSpPr/>
          <p:nvPr/>
        </p:nvSpPr>
        <p:spPr>
          <a:xfrm>
            <a:off x="608376" y="904282"/>
            <a:ext cx="9283048" cy="5155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ja-JP" sz="2000" b="1" i="0" u="none" strike="noStrike" cap="none">
                <a:solidFill>
                  <a:srgbClr val="595959"/>
                </a:solidFill>
                <a:latin typeface="Meiryo"/>
                <a:ea typeface="Meiryo"/>
                <a:cs typeface="Meiryo"/>
                <a:sym typeface="Meiryo"/>
              </a:rPr>
              <a:t>社員1人あたり何時間の業務時間を削減できれば導入効果があるといえるのか？</a:t>
            </a:r>
            <a:endParaRPr sz="2000" b="1" i="0" u="none" strike="noStrike" cap="none">
              <a:solidFill>
                <a:srgbClr val="595959"/>
              </a:solidFill>
              <a:latin typeface="Meiryo"/>
              <a:ea typeface="Meiryo"/>
              <a:cs typeface="Meiryo"/>
              <a:sym typeface="Meiryo"/>
            </a:endParaRPr>
          </a:p>
        </p:txBody>
      </p:sp>
      <p:grpSp>
        <p:nvGrpSpPr>
          <p:cNvPr id="354" name="Google Shape;354;p19"/>
          <p:cNvGrpSpPr/>
          <p:nvPr/>
        </p:nvGrpSpPr>
        <p:grpSpPr>
          <a:xfrm>
            <a:off x="7740894" y="5041110"/>
            <a:ext cx="2941983" cy="1659385"/>
            <a:chOff x="7492532" y="2909651"/>
            <a:chExt cx="2941983" cy="1446550"/>
          </a:xfrm>
        </p:grpSpPr>
        <p:sp>
          <p:nvSpPr>
            <p:cNvPr id="355" name="Google Shape;355;p19"/>
            <p:cNvSpPr txBox="1"/>
            <p:nvPr/>
          </p:nvSpPr>
          <p:spPr>
            <a:xfrm>
              <a:off x="7641502" y="2909651"/>
              <a:ext cx="2692291" cy="144655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計算式</a:t>
              </a:r>
              <a:endParaRPr sz="11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0=980-4431x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980-4431x = 0</a:t>
              </a:r>
              <a:endParaRPr sz="11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-4431x = 0-980</a:t>
              </a:r>
              <a:endParaRPr sz="11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-4431x = -980</a:t>
              </a:r>
              <a:endParaRPr sz="11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-4431x÷(-4431) = -980÷(-4431)</a:t>
              </a:r>
              <a:endParaRPr sz="11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x=140÷633</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rgbClr val="595959"/>
                  </a:solidFill>
                  <a:latin typeface="Meiryo"/>
                  <a:ea typeface="Meiryo"/>
                  <a:cs typeface="Meiryo"/>
                  <a:sym typeface="Meiryo"/>
                </a:rPr>
                <a:t>x=0.22</a:t>
              </a:r>
              <a:endParaRPr sz="1400" b="0" i="0" u="none" strike="noStrike" cap="none">
                <a:solidFill>
                  <a:srgbClr val="000000"/>
                </a:solidFill>
                <a:latin typeface="Arial"/>
                <a:ea typeface="Arial"/>
                <a:cs typeface="Arial"/>
                <a:sym typeface="Arial"/>
              </a:endParaRPr>
            </a:p>
          </p:txBody>
        </p:sp>
        <p:sp>
          <p:nvSpPr>
            <p:cNvPr id="356" name="Google Shape;356;p19"/>
            <p:cNvSpPr/>
            <p:nvPr/>
          </p:nvSpPr>
          <p:spPr>
            <a:xfrm>
              <a:off x="7492532" y="2945049"/>
              <a:ext cx="2941983" cy="1277272"/>
            </a:xfrm>
            <a:prstGeom prst="wedgeRoundRectCallout">
              <a:avLst>
                <a:gd name="adj1" fmla="val -22357"/>
                <a:gd name="adj2" fmla="val 47781"/>
                <a:gd name="adj3" fmla="val 16667"/>
              </a:avLst>
            </a:prstGeom>
            <a:noFill/>
            <a:ln w="25400" cap="flat" cmpd="sng">
              <a:solidFill>
                <a:srgbClr val="4472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57" name="Google Shape;357;p19"/>
          <p:cNvGrpSpPr/>
          <p:nvPr/>
        </p:nvGrpSpPr>
        <p:grpSpPr>
          <a:xfrm>
            <a:off x="1196807" y="2155415"/>
            <a:ext cx="9754238" cy="2676914"/>
            <a:chOff x="1196807" y="2075905"/>
            <a:chExt cx="9754238" cy="2676914"/>
          </a:xfrm>
        </p:grpSpPr>
        <p:sp>
          <p:nvSpPr>
            <p:cNvPr id="358" name="Google Shape;358;p19"/>
            <p:cNvSpPr/>
            <p:nvPr/>
          </p:nvSpPr>
          <p:spPr>
            <a:xfrm>
              <a:off x="1196807" y="2075905"/>
              <a:ext cx="9631689" cy="2676914"/>
            </a:xfrm>
            <a:prstGeom prst="rect">
              <a:avLst/>
            </a:prstGeom>
            <a:solidFill>
              <a:srgbClr val="EFF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9" name="Google Shape;359;p19"/>
            <p:cNvSpPr/>
            <p:nvPr/>
          </p:nvSpPr>
          <p:spPr>
            <a:xfrm>
              <a:off x="1713171" y="2176869"/>
              <a:ext cx="7053948" cy="38856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Jootoエンタープライズプランを利用の場合：1人あたりの導入コスト　980円／月</a:t>
              </a:r>
              <a:endParaRPr sz="1400" b="1" i="0" u="none" strike="noStrike" cap="none">
                <a:solidFill>
                  <a:srgbClr val="595959"/>
                </a:solidFill>
                <a:latin typeface="Meiryo"/>
                <a:ea typeface="Meiryo"/>
                <a:cs typeface="Meiryo"/>
                <a:sym typeface="Meiryo"/>
              </a:endParaRPr>
            </a:p>
          </p:txBody>
        </p:sp>
        <p:sp>
          <p:nvSpPr>
            <p:cNvPr id="360" name="Google Shape;360;p19"/>
            <p:cNvSpPr/>
            <p:nvPr/>
          </p:nvSpPr>
          <p:spPr>
            <a:xfrm>
              <a:off x="2464181" y="3527215"/>
              <a:ext cx="6871475" cy="38856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導入により1ヶ月に削減できると損益が±0になる時間≒0.22時間≒13分</a:t>
              </a:r>
              <a:endParaRPr sz="1400" b="1" i="0" u="none" strike="noStrike" cap="none">
                <a:solidFill>
                  <a:srgbClr val="595959"/>
                </a:solidFill>
                <a:latin typeface="Meiryo"/>
                <a:ea typeface="Meiryo"/>
                <a:cs typeface="Meiryo"/>
                <a:sym typeface="Meiryo"/>
              </a:endParaRPr>
            </a:p>
          </p:txBody>
        </p:sp>
        <p:sp>
          <p:nvSpPr>
            <p:cNvPr id="361" name="Google Shape;361;p19"/>
            <p:cNvSpPr/>
            <p:nvPr/>
          </p:nvSpPr>
          <p:spPr>
            <a:xfrm>
              <a:off x="1240955" y="3904962"/>
              <a:ext cx="9710090" cy="76944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sng" strike="noStrike" cap="none">
                  <a:solidFill>
                    <a:srgbClr val="FC7DBB"/>
                  </a:solidFill>
                  <a:latin typeface="Meiryo"/>
                  <a:ea typeface="Meiryo"/>
                  <a:cs typeface="Meiryo"/>
                  <a:sym typeface="Meiryo"/>
                </a:rPr>
                <a:t>1社員あたり1ヶ月に、</a:t>
              </a:r>
              <a:r>
                <a:rPr lang="ja-JP" sz="3200" b="1" i="0" u="sng" strike="noStrike" cap="none">
                  <a:solidFill>
                    <a:srgbClr val="FC7DBB"/>
                  </a:solidFill>
                  <a:latin typeface="Meiryo"/>
                  <a:ea typeface="Meiryo"/>
                  <a:cs typeface="Meiryo"/>
                  <a:sym typeface="Meiryo"/>
                </a:rPr>
                <a:t>13</a:t>
              </a:r>
              <a:r>
                <a:rPr lang="ja-JP" sz="1800" b="1" i="0" u="sng" strike="noStrike" cap="none">
                  <a:solidFill>
                    <a:srgbClr val="FC7DBB"/>
                  </a:solidFill>
                  <a:latin typeface="Meiryo"/>
                  <a:ea typeface="Meiryo"/>
                  <a:cs typeface="Meiryo"/>
                  <a:sym typeface="Meiryo"/>
                </a:rPr>
                <a:t>分以上の業務時間を削減できれば、導入効果があるといえます</a:t>
              </a:r>
              <a:endParaRPr sz="1800" b="1" i="0" u="sng" strike="noStrike" cap="none">
                <a:solidFill>
                  <a:srgbClr val="FC7DBB"/>
                </a:solidFill>
                <a:latin typeface="Meiryo"/>
                <a:ea typeface="Meiryo"/>
                <a:cs typeface="Meiryo"/>
                <a:sym typeface="Meiryo"/>
              </a:endParaRPr>
            </a:p>
          </p:txBody>
        </p:sp>
        <p:sp>
          <p:nvSpPr>
            <p:cNvPr id="362" name="Google Shape;362;p19"/>
            <p:cNvSpPr/>
            <p:nvPr/>
          </p:nvSpPr>
          <p:spPr>
            <a:xfrm>
              <a:off x="2464181" y="2601119"/>
              <a:ext cx="8117974" cy="38856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b="1" i="0" u="sng" strike="noStrike" cap="none">
                  <a:solidFill>
                    <a:srgbClr val="595959"/>
                  </a:solidFill>
                  <a:latin typeface="Meiryo"/>
                  <a:ea typeface="Meiryo"/>
                  <a:cs typeface="Meiryo"/>
                  <a:sym typeface="Meiryo"/>
                </a:rPr>
                <a:t>導入効果の損益分岐点（0±）＝980円－(1時間当たりの1社員コスト)×(1ヶ月に削減できる時間)</a:t>
              </a:r>
              <a:endParaRPr sz="1400" b="0" i="0" u="none" strike="noStrike" cap="none">
                <a:solidFill>
                  <a:srgbClr val="000000"/>
                </a:solidFill>
                <a:latin typeface="Arial"/>
                <a:ea typeface="Arial"/>
                <a:cs typeface="Arial"/>
                <a:sym typeface="Arial"/>
              </a:endParaRPr>
            </a:p>
          </p:txBody>
        </p:sp>
        <p:sp>
          <p:nvSpPr>
            <p:cNvPr id="363" name="Google Shape;363;p19"/>
            <p:cNvSpPr/>
            <p:nvPr/>
          </p:nvSpPr>
          <p:spPr>
            <a:xfrm>
              <a:off x="2464181" y="3034088"/>
              <a:ext cx="7799076" cy="38856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1社員にかかる1時間当たりのコストを4,431円と仮定すると、</a:t>
              </a:r>
              <a:endParaRPr sz="1400" b="1" i="0" u="none" strike="noStrike" cap="none">
                <a:solidFill>
                  <a:srgbClr val="595959"/>
                </a:solidFill>
                <a:latin typeface="Meiryo"/>
                <a:ea typeface="Meiryo"/>
                <a:cs typeface="Meiryo"/>
                <a:sym typeface="Meiryo"/>
              </a:endParaRPr>
            </a:p>
          </p:txBody>
        </p:sp>
      </p:grpSp>
      <p:sp>
        <p:nvSpPr>
          <p:cNvPr id="364" name="Google Shape;364;p19"/>
          <p:cNvSpPr txBox="1"/>
          <p:nvPr/>
        </p:nvSpPr>
        <p:spPr>
          <a:xfrm>
            <a:off x="469126" y="130418"/>
            <a:ext cx="198002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投資対効果</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05a55940ac_2_75"/>
          <p:cNvSpPr/>
          <p:nvPr/>
        </p:nvSpPr>
        <p:spPr>
          <a:xfrm>
            <a:off x="2117" y="596"/>
            <a:ext cx="12187768" cy="1826126"/>
          </a:xfrm>
          <a:prstGeom prst="rect">
            <a:avLst/>
          </a:prstGeom>
          <a:solidFill>
            <a:srgbClr val="002060"/>
          </a:solidFill>
          <a:ln>
            <a:noFill/>
          </a:ln>
        </p:spPr>
        <p:txBody>
          <a:bodyPr spcFirstLastPara="1" wrap="square" lIns="38075" tIns="38075" rIns="38075" bIns="38075" anchor="ctr" anchorCtr="0">
            <a:noAutofit/>
          </a:bodyPr>
          <a:lstStyle/>
          <a:p>
            <a:pPr marL="0" marR="0" lvl="0" indent="0" algn="l" rtl="0">
              <a:spcBef>
                <a:spcPts val="0"/>
              </a:spcBef>
              <a:spcAft>
                <a:spcPts val="0"/>
              </a:spcAft>
              <a:buNone/>
            </a:pPr>
            <a:endParaRPr sz="1500" b="0" i="0" u="none" strike="noStrike" cap="none">
              <a:solidFill>
                <a:srgbClr val="FFFFFF"/>
              </a:solidFill>
              <a:latin typeface="Arial"/>
              <a:ea typeface="Arial"/>
              <a:cs typeface="Arial"/>
              <a:sym typeface="Arial"/>
            </a:endParaRPr>
          </a:p>
        </p:txBody>
      </p:sp>
      <p:sp>
        <p:nvSpPr>
          <p:cNvPr id="119" name="Google Shape;119;g205a55940ac_2_75"/>
          <p:cNvSpPr/>
          <p:nvPr/>
        </p:nvSpPr>
        <p:spPr>
          <a:xfrm>
            <a:off x="427022" y="155733"/>
            <a:ext cx="11337957" cy="1367682"/>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ja-JP" sz="3600" b="1" i="0" u="none" strike="noStrike" cap="none">
                <a:solidFill>
                  <a:schemeClr val="lt1"/>
                </a:solidFill>
                <a:latin typeface="Meiryo"/>
                <a:ea typeface="Meiryo"/>
                <a:cs typeface="Meiryo"/>
                <a:sym typeface="Meiryo"/>
              </a:rPr>
              <a:t>行動者発の情報が、人の心を揺さぶる時代へ</a:t>
            </a:r>
            <a:endParaRPr sz="3600" b="1" i="0" u="none" strike="noStrike" cap="none">
              <a:solidFill>
                <a:schemeClr val="lt1"/>
              </a:solidFill>
              <a:latin typeface="Meiryo"/>
              <a:ea typeface="Meiryo"/>
              <a:cs typeface="Meiryo"/>
              <a:sym typeface="Meiryo"/>
            </a:endParaRPr>
          </a:p>
          <a:p>
            <a:pPr marL="0" marR="0" lvl="0" indent="0" algn="l" rtl="0">
              <a:lnSpc>
                <a:spcPct val="150000"/>
              </a:lnSpc>
              <a:spcBef>
                <a:spcPts val="0"/>
              </a:spcBef>
              <a:spcAft>
                <a:spcPts val="0"/>
              </a:spcAft>
              <a:buNone/>
            </a:pPr>
            <a:r>
              <a:rPr lang="ja-JP" sz="2100" b="1" i="0" u="none" strike="noStrike" cap="none">
                <a:solidFill>
                  <a:schemeClr val="lt1"/>
                </a:solidFill>
                <a:latin typeface="Meiryo"/>
                <a:ea typeface="Meiryo"/>
                <a:cs typeface="Meiryo"/>
                <a:sym typeface="Meiryo"/>
              </a:rPr>
              <a:t>PR／コミュニケーション領域で社会を前進させるイノベーションを。</a:t>
            </a:r>
            <a:endParaRPr sz="2100" b="1" i="0" u="none" strike="noStrike" cap="none">
              <a:solidFill>
                <a:schemeClr val="lt1"/>
              </a:solidFill>
              <a:latin typeface="Meiryo"/>
              <a:ea typeface="Meiryo"/>
              <a:cs typeface="Meiryo"/>
              <a:sym typeface="Meiryo"/>
            </a:endParaRPr>
          </a:p>
        </p:txBody>
      </p:sp>
      <p:pic>
        <p:nvPicPr>
          <p:cNvPr id="120" name="Google Shape;120;g205a55940ac_2_75"/>
          <p:cNvPicPr preferRelativeResize="0"/>
          <p:nvPr/>
        </p:nvPicPr>
        <p:blipFill rotWithShape="1">
          <a:blip r:embed="rId3">
            <a:alphaModFix/>
          </a:blip>
          <a:srcRect t="28882" b="29394"/>
          <a:stretch/>
        </p:blipFill>
        <p:spPr>
          <a:xfrm>
            <a:off x="78998" y="1981907"/>
            <a:ext cx="3827720" cy="798632"/>
          </a:xfrm>
          <a:prstGeom prst="rect">
            <a:avLst/>
          </a:prstGeom>
          <a:noFill/>
          <a:ln>
            <a:noFill/>
          </a:ln>
        </p:spPr>
      </p:pic>
      <p:sp>
        <p:nvSpPr>
          <p:cNvPr id="121" name="Google Shape;121;g205a55940ac_2_75"/>
          <p:cNvSpPr/>
          <p:nvPr/>
        </p:nvSpPr>
        <p:spPr>
          <a:xfrm>
            <a:off x="348514" y="3010862"/>
            <a:ext cx="5037218"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b="0" i="0" u="none" strike="noStrike" cap="none">
                <a:solidFill>
                  <a:srgbClr val="595959"/>
                </a:solidFill>
                <a:latin typeface="Meiryo"/>
                <a:ea typeface="Meiryo"/>
                <a:cs typeface="Meiryo"/>
                <a:sym typeface="Meiryo"/>
              </a:rPr>
              <a:t>企業とメディア、そして生活者をニュースでつなぐインターネットサービス「PR TIMES」を運営。</a:t>
            </a:r>
            <a:endParaRPr sz="12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endParaRPr sz="12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r>
              <a:rPr lang="ja-JP" sz="1200" b="0" i="0" u="none" strike="noStrike" cap="none">
                <a:solidFill>
                  <a:srgbClr val="595959"/>
                </a:solidFill>
                <a:latin typeface="Meiryo"/>
                <a:ea typeface="Meiryo"/>
                <a:cs typeface="Meiryo"/>
                <a:sym typeface="Meiryo"/>
              </a:rPr>
              <a:t>2022年11月末時点で、利用企業数が7万6000社以上、国内上場企業の52％以上にご利用いただいております。情報収集のために会員登録しているメディアユーザー数は2万4000人以上、プレスリリースを転載するパートナーメディアが220媒体以上、サイト閲覧数が月間6600万PVを越えています。</a:t>
            </a:r>
            <a:endParaRPr sz="12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endParaRPr sz="12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r>
              <a:rPr lang="ja-JP" sz="1200" b="0" i="0" u="none" strike="noStrike" cap="none">
                <a:solidFill>
                  <a:srgbClr val="595959"/>
                </a:solidFill>
                <a:latin typeface="Meiryo"/>
                <a:ea typeface="Meiryo"/>
                <a:cs typeface="Meiryo"/>
                <a:sym typeface="Meiryo"/>
              </a:rPr>
              <a:t>また、認知獲得、ブランディング、意識啓発等、目的に合わせたPR企画の立案・実行サービスも提供。</a:t>
            </a:r>
            <a:endParaRPr sz="12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endParaRPr sz="1200" b="0" i="0" u="none" strike="noStrike" cap="none">
              <a:solidFill>
                <a:srgbClr val="595959"/>
              </a:solidFill>
              <a:latin typeface="Meiryo"/>
              <a:ea typeface="Meiryo"/>
              <a:cs typeface="Meiryo"/>
              <a:sym typeface="Meiryo"/>
            </a:endParaRPr>
          </a:p>
          <a:p>
            <a:pPr marL="0" marR="0" lvl="0" indent="0" algn="l" rtl="0">
              <a:spcBef>
                <a:spcPts val="0"/>
              </a:spcBef>
              <a:spcAft>
                <a:spcPts val="0"/>
              </a:spcAft>
              <a:buNone/>
            </a:pPr>
            <a:r>
              <a:rPr lang="ja-JP" sz="1200" b="0" i="0" u="none" strike="noStrike" cap="none">
                <a:solidFill>
                  <a:srgbClr val="595959"/>
                </a:solidFill>
                <a:latin typeface="Meiryo"/>
                <a:ea typeface="Meiryo"/>
                <a:cs typeface="Meiryo"/>
                <a:sym typeface="Meiryo"/>
              </a:rPr>
              <a:t>「PR TIMES」の保有する膨大なアクセスデータ、SNSシェアデータ、ヒートマップデータ、クリッピング記事データに裏打ちされたプランニングを強みとしています。</a:t>
            </a:r>
            <a:endParaRPr/>
          </a:p>
        </p:txBody>
      </p:sp>
      <p:grpSp>
        <p:nvGrpSpPr>
          <p:cNvPr id="122" name="Google Shape;122;g205a55940ac_2_75"/>
          <p:cNvGrpSpPr/>
          <p:nvPr/>
        </p:nvGrpSpPr>
        <p:grpSpPr>
          <a:xfrm>
            <a:off x="5876078" y="2671488"/>
            <a:ext cx="6460614" cy="4039567"/>
            <a:chOff x="5876039" y="2337404"/>
            <a:chExt cx="6461736" cy="4040268"/>
          </a:xfrm>
        </p:grpSpPr>
        <p:sp>
          <p:nvSpPr>
            <p:cNvPr id="123" name="Google Shape;123;g205a55940ac_2_75"/>
            <p:cNvSpPr txBox="1"/>
            <p:nvPr/>
          </p:nvSpPr>
          <p:spPr>
            <a:xfrm>
              <a:off x="6930887" y="2337404"/>
              <a:ext cx="5406888" cy="404026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900" b="0" i="0" u="none" strike="noStrike" cap="none">
                  <a:solidFill>
                    <a:srgbClr val="3B3B3B"/>
                  </a:solidFill>
                  <a:latin typeface="Meiryo"/>
                  <a:ea typeface="Meiryo"/>
                  <a:cs typeface="Meiryo"/>
                  <a:sym typeface="Meiryo"/>
                </a:rPr>
                <a:t>株式会社PR TIMES</a:t>
              </a:r>
              <a:endParaRPr/>
            </a:p>
            <a:p>
              <a:pPr marL="0" marR="0" lvl="0" indent="0" algn="l" rtl="0">
                <a:spcBef>
                  <a:spcPts val="0"/>
                </a:spcBef>
                <a:spcAft>
                  <a:spcPts val="0"/>
                </a:spcAft>
                <a:buNone/>
              </a:pPr>
              <a:endParaRPr sz="900" b="0" i="0" u="none" strike="noStrike" cap="none">
                <a:solidFill>
                  <a:srgbClr val="3B3B3B"/>
                </a:solidFill>
                <a:latin typeface="Meiryo"/>
                <a:ea typeface="Meiryo"/>
                <a:cs typeface="Meiryo"/>
                <a:sym typeface="Meiryo"/>
              </a:endParaRPr>
            </a:p>
            <a:p>
              <a:pPr marL="0" marR="0" lvl="0" indent="0" algn="l" rtl="0">
                <a:spcBef>
                  <a:spcPts val="0"/>
                </a:spcBef>
                <a:spcAft>
                  <a:spcPts val="0"/>
                </a:spcAft>
                <a:buNone/>
              </a:pPr>
              <a:br>
                <a:rPr lang="ja-JP" sz="900" b="0" i="0" u="none" strike="noStrike" cap="none">
                  <a:solidFill>
                    <a:srgbClr val="333333"/>
                  </a:solidFill>
                  <a:latin typeface="Meiryo"/>
                  <a:ea typeface="Meiryo"/>
                  <a:cs typeface="Meiryo"/>
                  <a:sym typeface="Meiryo"/>
                </a:rPr>
              </a:br>
              <a:r>
                <a:rPr lang="ja-JP" sz="900" b="0" i="0" u="none" strike="noStrike" cap="none">
                  <a:solidFill>
                    <a:srgbClr val="333333"/>
                  </a:solidFill>
                  <a:latin typeface="Meiryo"/>
                  <a:ea typeface="Meiryo"/>
                  <a:cs typeface="Meiryo"/>
                  <a:sym typeface="Meiryo"/>
                </a:rPr>
                <a:t>〒107-0052　東京都港区赤坂1-11-44赤坂インターシティ8F</a:t>
              </a:r>
              <a:endParaRPr/>
            </a:p>
            <a:p>
              <a:pPr marL="0" marR="0" lvl="0" indent="0" algn="l" rtl="0">
                <a:spcBef>
                  <a:spcPts val="0"/>
                </a:spcBef>
                <a:spcAft>
                  <a:spcPts val="0"/>
                </a:spcAft>
                <a:buNone/>
              </a:pPr>
              <a:endParaRPr sz="900" b="0" i="0" u="none" strike="noStrike" cap="none">
                <a:solidFill>
                  <a:srgbClr val="333333"/>
                </a:solidFill>
                <a:latin typeface="Meiryo"/>
                <a:ea typeface="Meiryo"/>
                <a:cs typeface="Meiryo"/>
                <a:sym typeface="Meiryo"/>
              </a:endParaRPr>
            </a:p>
            <a:p>
              <a:pPr marL="0" marR="0" lvl="0" indent="0" algn="l" rtl="0">
                <a:spcBef>
                  <a:spcPts val="0"/>
                </a:spcBef>
                <a:spcAft>
                  <a:spcPts val="0"/>
                </a:spcAft>
                <a:buNone/>
              </a:pPr>
              <a:endParaRPr sz="900" b="0" i="0" u="none" strike="noStrike" cap="none">
                <a:solidFill>
                  <a:srgbClr val="333333"/>
                </a:solidFill>
                <a:latin typeface="Meiryo"/>
                <a:ea typeface="Meiryo"/>
                <a:cs typeface="Meiryo"/>
                <a:sym typeface="Meiryo"/>
              </a:endParaRPr>
            </a:p>
            <a:p>
              <a:pPr marL="0" marR="0" lvl="0" indent="0" algn="l" rtl="0">
                <a:spcBef>
                  <a:spcPts val="0"/>
                </a:spcBef>
                <a:spcAft>
                  <a:spcPts val="0"/>
                </a:spcAft>
                <a:buNone/>
              </a:pPr>
              <a:br>
                <a:rPr lang="ja-JP" sz="900" b="0" i="0" u="none" strike="noStrike" cap="none">
                  <a:solidFill>
                    <a:schemeClr val="dk1"/>
                  </a:solidFill>
                  <a:latin typeface="Meiryo"/>
                  <a:ea typeface="Meiryo"/>
                  <a:cs typeface="Meiryo"/>
                  <a:sym typeface="Meiryo"/>
                </a:rPr>
              </a:br>
              <a:r>
                <a:rPr lang="ja-JP" sz="900" b="0" i="0" u="none" strike="noStrike" cap="none">
                  <a:solidFill>
                    <a:srgbClr val="3B3B3B"/>
                  </a:solidFill>
                  <a:latin typeface="Meiryo"/>
                  <a:ea typeface="Meiryo"/>
                  <a:cs typeface="Meiryo"/>
                  <a:sym typeface="Meiryo"/>
                </a:rPr>
                <a:t>2005年12月</a:t>
              </a:r>
              <a:endParaRPr sz="900" b="0" i="0" u="none" strike="noStrike" cap="none">
                <a:solidFill>
                  <a:srgbClr val="3B3B3B"/>
                </a:solidFill>
                <a:latin typeface="Meiryo"/>
                <a:ea typeface="Meiryo"/>
                <a:cs typeface="Meiryo"/>
                <a:sym typeface="Meiryo"/>
              </a:endParaRPr>
            </a:p>
            <a:p>
              <a:pPr marL="0" marR="0" lvl="0" indent="0" algn="l" rtl="0">
                <a:lnSpc>
                  <a:spcPct val="150000"/>
                </a:lnSpc>
                <a:spcBef>
                  <a:spcPts val="0"/>
                </a:spcBef>
                <a:spcAft>
                  <a:spcPts val="0"/>
                </a:spcAft>
                <a:buNone/>
              </a:pPr>
              <a:br>
                <a:rPr lang="ja-JP" sz="900" b="0" i="0" u="none" strike="noStrike" cap="none">
                  <a:solidFill>
                    <a:schemeClr val="dk1"/>
                  </a:solidFill>
                  <a:latin typeface="Meiryo"/>
                  <a:ea typeface="Meiryo"/>
                  <a:cs typeface="Meiryo"/>
                  <a:sym typeface="Meiryo"/>
                </a:rPr>
              </a:br>
              <a:r>
                <a:rPr lang="ja-JP" sz="900" b="0" i="0" u="none" strike="noStrike" cap="none">
                  <a:solidFill>
                    <a:srgbClr val="3B3B3B"/>
                  </a:solidFill>
                  <a:latin typeface="Meiryo"/>
                  <a:ea typeface="Meiryo"/>
                  <a:cs typeface="Meiryo"/>
                  <a:sym typeface="Meiryo"/>
                </a:rPr>
                <a:t>山口 拓己</a:t>
              </a:r>
              <a:endParaRPr sz="900" b="0" i="0" u="none" strike="noStrike" cap="none">
                <a:solidFill>
                  <a:srgbClr val="3B3B3B"/>
                </a:solidFill>
                <a:latin typeface="Meiryo"/>
                <a:ea typeface="Meiryo"/>
                <a:cs typeface="Meiryo"/>
                <a:sym typeface="Meiryo"/>
              </a:endParaRPr>
            </a:p>
            <a:p>
              <a:pPr marL="0" marR="0" lvl="0" indent="0" algn="l" rtl="0">
                <a:lnSpc>
                  <a:spcPct val="150000"/>
                </a:lnSpc>
                <a:spcBef>
                  <a:spcPts val="0"/>
                </a:spcBef>
                <a:spcAft>
                  <a:spcPts val="0"/>
                </a:spcAft>
                <a:buNone/>
              </a:pPr>
              <a:endParaRPr sz="900" b="0" i="0" u="none" strike="noStrike" cap="none">
                <a:solidFill>
                  <a:srgbClr val="3B3B3B"/>
                </a:solidFill>
                <a:latin typeface="Meiryo"/>
                <a:ea typeface="Meiryo"/>
                <a:cs typeface="Meiryo"/>
                <a:sym typeface="Meiryo"/>
              </a:endParaRPr>
            </a:p>
            <a:p>
              <a:pPr marL="0" marR="0" lvl="0" indent="0" algn="l" rtl="0">
                <a:lnSpc>
                  <a:spcPct val="150000"/>
                </a:lnSpc>
                <a:spcBef>
                  <a:spcPts val="0"/>
                </a:spcBef>
                <a:spcAft>
                  <a:spcPts val="0"/>
                </a:spcAft>
                <a:buNone/>
              </a:pPr>
              <a:r>
                <a:rPr lang="ja-JP" sz="900" b="0" i="0" u="sng" strike="noStrike" cap="none">
                  <a:solidFill>
                    <a:schemeClr val="hlink"/>
                  </a:solidFill>
                  <a:latin typeface="Meiryo"/>
                  <a:ea typeface="Meiryo"/>
                  <a:cs typeface="Meiryo"/>
                  <a:sym typeface="Meiryo"/>
                  <a:hlinkClick r:id="rId4"/>
                </a:rPr>
                <a:t>https://prtimes.co.jp/</a:t>
              </a:r>
              <a:endParaRPr sz="900" b="0" i="0" u="none" strike="noStrike" cap="none">
                <a:solidFill>
                  <a:srgbClr val="358CDA"/>
                </a:solidFill>
                <a:latin typeface="Meiryo"/>
                <a:ea typeface="Meiryo"/>
                <a:cs typeface="Meiryo"/>
                <a:sym typeface="Meiryo"/>
              </a:endParaRPr>
            </a:p>
            <a:p>
              <a:pPr marL="0" marR="0" lvl="0" indent="0" algn="l" rtl="0">
                <a:spcBef>
                  <a:spcPts val="0"/>
                </a:spcBef>
                <a:spcAft>
                  <a:spcPts val="0"/>
                </a:spcAft>
                <a:buNone/>
              </a:pPr>
              <a:br>
                <a:rPr lang="ja-JP" sz="900" b="0" i="0" u="none" strike="noStrike" cap="none">
                  <a:solidFill>
                    <a:schemeClr val="dk1"/>
                  </a:solidFill>
                  <a:latin typeface="Meiryo"/>
                  <a:ea typeface="Meiryo"/>
                  <a:cs typeface="Meiryo"/>
                  <a:sym typeface="Meiryo"/>
                </a:rPr>
              </a:br>
              <a:endParaRPr sz="900">
                <a:solidFill>
                  <a:schemeClr val="dk1"/>
                </a:solidFill>
                <a:latin typeface="Meiryo"/>
                <a:ea typeface="Meiryo"/>
                <a:cs typeface="Meiryo"/>
                <a:sym typeface="Meiryo"/>
              </a:endParaRPr>
            </a:p>
            <a:p>
              <a:pPr marL="0" marR="0" lvl="0" indent="0" algn="l" rtl="0">
                <a:spcBef>
                  <a:spcPts val="0"/>
                </a:spcBef>
                <a:spcAft>
                  <a:spcPts val="0"/>
                </a:spcAft>
                <a:buNone/>
              </a:pPr>
              <a:r>
                <a:rPr lang="ja-JP" sz="900" b="0" i="0">
                  <a:solidFill>
                    <a:srgbClr val="3B3B3B"/>
                  </a:solidFill>
                  <a:latin typeface="Meiryo"/>
                  <a:ea typeface="Meiryo"/>
                  <a:cs typeface="Meiryo"/>
                  <a:sym typeface="Meiryo"/>
                </a:rPr>
                <a:t>- プレスリリース配信サービス「PR TIMES」（</a:t>
              </a:r>
              <a:r>
                <a:rPr lang="ja-JP" sz="900" b="0" i="0" u="sng" strike="noStrike">
                  <a:solidFill>
                    <a:schemeClr val="hlink"/>
                  </a:solidFill>
                  <a:latin typeface="Meiryo"/>
                  <a:ea typeface="Meiryo"/>
                  <a:cs typeface="Meiryo"/>
                  <a:sym typeface="Meiryo"/>
                  <a:hlinkClick r:id="rId5"/>
                </a:rPr>
                <a:t>https://prtimes.jp/</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ストーリー配信サービス「PR TIMES STORY」（</a:t>
              </a:r>
              <a:r>
                <a:rPr lang="ja-JP" sz="900" b="0" i="0" u="sng" strike="noStrike">
                  <a:solidFill>
                    <a:schemeClr val="hlink"/>
                  </a:solidFill>
                  <a:latin typeface="Meiryo"/>
                  <a:ea typeface="Meiryo"/>
                  <a:cs typeface="Meiryo"/>
                  <a:sym typeface="Meiryo"/>
                  <a:hlinkClick r:id="rId6"/>
                </a:rPr>
                <a:t>https://prtimes.jp/story/</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広報・PRの効果測定サービス「Webクリッピング」（</a:t>
              </a:r>
              <a:r>
                <a:rPr lang="ja-JP" sz="900" b="0" i="0" u="sng" strike="noStrike">
                  <a:solidFill>
                    <a:schemeClr val="hlink"/>
                  </a:solidFill>
                  <a:latin typeface="Meiryo"/>
                  <a:ea typeface="Meiryo"/>
                  <a:cs typeface="Meiryo"/>
                  <a:sym typeface="Meiryo"/>
                  <a:hlinkClick r:id="rId7"/>
                </a:rPr>
                <a:t>https://webclipping.jp/</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クライアントとメディアのパートナーとして広報・PR支援の実施</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動画PRサービス「PR TIMES TV」「PR TIMES LIVE」（</a:t>
              </a:r>
              <a:r>
                <a:rPr lang="ja-JP" sz="900" b="0" i="0" u="sng" strike="noStrike">
                  <a:solidFill>
                    <a:schemeClr val="hlink"/>
                  </a:solidFill>
                  <a:latin typeface="Meiryo"/>
                  <a:ea typeface="Meiryo"/>
                  <a:cs typeface="Meiryo"/>
                  <a:sym typeface="Meiryo"/>
                  <a:hlinkClick r:id="rId8"/>
                </a:rPr>
                <a:t>https://prtimes.jp/tv</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アート特化型オンラインPRプラットフォーム「MARPH」（</a:t>
              </a:r>
              <a:r>
                <a:rPr lang="ja-JP" sz="900" b="0" i="0" u="sng" strike="noStrike">
                  <a:solidFill>
                    <a:schemeClr val="hlink"/>
                  </a:solidFill>
                  <a:latin typeface="Meiryo"/>
                  <a:ea typeface="Meiryo"/>
                  <a:cs typeface="Meiryo"/>
                  <a:sym typeface="Meiryo"/>
                  <a:hlinkClick r:id="rId9"/>
                </a:rPr>
                <a:t>https://marph.com/</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カスタマーサポートツール「Tayori」（</a:t>
              </a:r>
              <a:r>
                <a:rPr lang="ja-JP" sz="900" b="0" i="0" u="sng" strike="noStrike">
                  <a:solidFill>
                    <a:schemeClr val="hlink"/>
                  </a:solidFill>
                  <a:latin typeface="Meiryo"/>
                  <a:ea typeface="Meiryo"/>
                  <a:cs typeface="Meiryo"/>
                  <a:sym typeface="Meiryo"/>
                  <a:hlinkClick r:id="rId10"/>
                </a:rPr>
                <a:t>https://tayori.com/</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タスク・プロジェクト管理ツール「Jooto」（</a:t>
              </a:r>
              <a:r>
                <a:rPr lang="ja-JP" sz="900" b="0" i="0" u="sng" strike="noStrike">
                  <a:solidFill>
                    <a:schemeClr val="hlink"/>
                  </a:solidFill>
                  <a:latin typeface="Meiryo"/>
                  <a:ea typeface="Meiryo"/>
                  <a:cs typeface="Meiryo"/>
                  <a:sym typeface="Meiryo"/>
                  <a:hlinkClick r:id="rId11"/>
                </a:rPr>
                <a:t>https://www.jooto.com/</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広報PRのナレッジを届けるメディア「PR TIMES MAGAZINE」（</a:t>
              </a:r>
              <a:r>
                <a:rPr lang="ja-JP" sz="900" b="0" i="0" u="sng" strike="noStrike">
                  <a:solidFill>
                    <a:schemeClr val="hlink"/>
                  </a:solidFill>
                  <a:latin typeface="Meiryo"/>
                  <a:ea typeface="Meiryo"/>
                  <a:cs typeface="Meiryo"/>
                  <a:sym typeface="Meiryo"/>
                  <a:hlinkClick r:id="rId12"/>
                </a:rPr>
                <a:t>https://prtimes.jp/magazine/</a:t>
              </a:r>
              <a:r>
                <a:rPr lang="ja-JP" sz="900" b="0" i="0">
                  <a:solidFill>
                    <a:srgbClr val="3B3B3B"/>
                  </a:solidFill>
                  <a:latin typeface="Meiryo"/>
                  <a:ea typeface="Meiryo"/>
                  <a:cs typeface="Meiryo"/>
                  <a:sym typeface="Meiryo"/>
                </a:rPr>
                <a:t>）の運営</a:t>
              </a:r>
              <a:br>
                <a:rPr lang="ja-JP" sz="900">
                  <a:solidFill>
                    <a:schemeClr val="dk1"/>
                  </a:solidFill>
                  <a:latin typeface="Meiryo"/>
                  <a:ea typeface="Meiryo"/>
                  <a:cs typeface="Meiryo"/>
                  <a:sym typeface="Meiryo"/>
                </a:rPr>
              </a:br>
              <a:r>
                <a:rPr lang="ja-JP" sz="900" b="0" i="0">
                  <a:solidFill>
                    <a:srgbClr val="3B3B3B"/>
                  </a:solidFill>
                  <a:latin typeface="Meiryo"/>
                  <a:ea typeface="Meiryo"/>
                  <a:cs typeface="Meiryo"/>
                  <a:sym typeface="Meiryo"/>
                </a:rPr>
                <a:t>- Webニュースメディア運営、等</a:t>
              </a:r>
              <a:endParaRPr sz="900">
                <a:solidFill>
                  <a:schemeClr val="dk1"/>
                </a:solidFill>
                <a:latin typeface="Meiryo"/>
                <a:ea typeface="Meiryo"/>
                <a:cs typeface="Meiryo"/>
                <a:sym typeface="Meiryo"/>
              </a:endParaRPr>
            </a:p>
          </p:txBody>
        </p:sp>
        <p:sp>
          <p:nvSpPr>
            <p:cNvPr id="124" name="Google Shape;124;g205a55940ac_2_75"/>
            <p:cNvSpPr/>
            <p:nvPr/>
          </p:nvSpPr>
          <p:spPr>
            <a:xfrm>
              <a:off x="5933666" y="5000232"/>
              <a:ext cx="710647" cy="204197"/>
            </a:xfrm>
            <a:prstGeom prst="rect">
              <a:avLst/>
            </a:prstGeom>
            <a:solidFill>
              <a:srgbClr val="294C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900">
                  <a:solidFill>
                    <a:schemeClr val="lt1"/>
                  </a:solidFill>
                  <a:latin typeface="Meiryo"/>
                  <a:ea typeface="Meiryo"/>
                  <a:cs typeface="Meiryo"/>
                  <a:sym typeface="Meiryo"/>
                </a:rPr>
                <a:t>事業内容</a:t>
              </a:r>
              <a:endParaRPr/>
            </a:p>
          </p:txBody>
        </p:sp>
        <p:sp>
          <p:nvSpPr>
            <p:cNvPr id="125" name="Google Shape;125;g205a55940ac_2_75"/>
            <p:cNvSpPr/>
            <p:nvPr/>
          </p:nvSpPr>
          <p:spPr>
            <a:xfrm>
              <a:off x="5933666" y="2379393"/>
              <a:ext cx="710647" cy="204197"/>
            </a:xfrm>
            <a:prstGeom prst="rect">
              <a:avLst/>
            </a:prstGeom>
            <a:solidFill>
              <a:srgbClr val="294C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900">
                  <a:solidFill>
                    <a:schemeClr val="lt1"/>
                  </a:solidFill>
                  <a:latin typeface="Meiryo"/>
                  <a:ea typeface="Meiryo"/>
                  <a:cs typeface="Meiryo"/>
                  <a:sym typeface="Meiryo"/>
                </a:rPr>
                <a:t>会社名</a:t>
              </a:r>
              <a:endParaRPr/>
            </a:p>
          </p:txBody>
        </p:sp>
        <p:sp>
          <p:nvSpPr>
            <p:cNvPr id="126" name="Google Shape;126;g205a55940ac_2_75"/>
            <p:cNvSpPr/>
            <p:nvPr/>
          </p:nvSpPr>
          <p:spPr>
            <a:xfrm>
              <a:off x="5933666" y="2824152"/>
              <a:ext cx="710647" cy="204197"/>
            </a:xfrm>
            <a:prstGeom prst="rect">
              <a:avLst/>
            </a:prstGeom>
            <a:solidFill>
              <a:srgbClr val="294C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900">
                  <a:solidFill>
                    <a:schemeClr val="lt1"/>
                  </a:solidFill>
                  <a:latin typeface="Meiryo"/>
                  <a:ea typeface="Meiryo"/>
                  <a:cs typeface="Meiryo"/>
                  <a:sym typeface="Meiryo"/>
                </a:rPr>
                <a:t>住所</a:t>
              </a:r>
              <a:endParaRPr/>
            </a:p>
          </p:txBody>
        </p:sp>
        <p:sp>
          <p:nvSpPr>
            <p:cNvPr id="127" name="Google Shape;127;g205a55940ac_2_75"/>
            <p:cNvSpPr/>
            <p:nvPr/>
          </p:nvSpPr>
          <p:spPr>
            <a:xfrm>
              <a:off x="5933666" y="3777574"/>
              <a:ext cx="710647" cy="204197"/>
            </a:xfrm>
            <a:prstGeom prst="rect">
              <a:avLst/>
            </a:prstGeom>
            <a:solidFill>
              <a:srgbClr val="294C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900">
                  <a:solidFill>
                    <a:schemeClr val="lt1"/>
                  </a:solidFill>
                  <a:latin typeface="Meiryo"/>
                  <a:ea typeface="Meiryo"/>
                  <a:cs typeface="Meiryo"/>
                  <a:sym typeface="Meiryo"/>
                </a:rPr>
                <a:t>代表者</a:t>
              </a:r>
              <a:endParaRPr/>
            </a:p>
          </p:txBody>
        </p:sp>
        <p:sp>
          <p:nvSpPr>
            <p:cNvPr id="128" name="Google Shape;128;g205a55940ac_2_75"/>
            <p:cNvSpPr/>
            <p:nvPr/>
          </p:nvSpPr>
          <p:spPr>
            <a:xfrm>
              <a:off x="5933666" y="4194063"/>
              <a:ext cx="710647" cy="204197"/>
            </a:xfrm>
            <a:prstGeom prst="rect">
              <a:avLst/>
            </a:prstGeom>
            <a:solidFill>
              <a:srgbClr val="294C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900">
                  <a:solidFill>
                    <a:schemeClr val="lt1"/>
                  </a:solidFill>
                  <a:latin typeface="Meiryo"/>
                  <a:ea typeface="Meiryo"/>
                  <a:cs typeface="Meiryo"/>
                  <a:sym typeface="Meiryo"/>
                </a:rPr>
                <a:t>URL</a:t>
              </a:r>
              <a:endParaRPr sz="900">
                <a:solidFill>
                  <a:schemeClr val="lt1"/>
                </a:solidFill>
                <a:latin typeface="Meiryo"/>
                <a:ea typeface="Meiryo"/>
                <a:cs typeface="Meiryo"/>
                <a:sym typeface="Meiryo"/>
              </a:endParaRPr>
            </a:p>
          </p:txBody>
        </p:sp>
        <p:sp>
          <p:nvSpPr>
            <p:cNvPr id="129" name="Google Shape;129;g205a55940ac_2_75"/>
            <p:cNvSpPr/>
            <p:nvPr/>
          </p:nvSpPr>
          <p:spPr>
            <a:xfrm>
              <a:off x="5933666" y="3349258"/>
              <a:ext cx="710647" cy="204197"/>
            </a:xfrm>
            <a:prstGeom prst="rect">
              <a:avLst/>
            </a:prstGeom>
            <a:solidFill>
              <a:srgbClr val="294C7A"/>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900">
                  <a:solidFill>
                    <a:schemeClr val="lt1"/>
                  </a:solidFill>
                  <a:latin typeface="Meiryo"/>
                  <a:ea typeface="Meiryo"/>
                  <a:cs typeface="Meiryo"/>
                  <a:sym typeface="Meiryo"/>
                </a:rPr>
                <a:t>設立</a:t>
              </a:r>
              <a:endParaRPr/>
            </a:p>
          </p:txBody>
        </p:sp>
        <p:cxnSp>
          <p:nvCxnSpPr>
            <p:cNvPr id="130" name="Google Shape;130;g205a55940ac_2_75"/>
            <p:cNvCxnSpPr/>
            <p:nvPr/>
          </p:nvCxnSpPr>
          <p:spPr>
            <a:xfrm>
              <a:off x="5876039" y="2704488"/>
              <a:ext cx="5850168" cy="0"/>
            </a:xfrm>
            <a:prstGeom prst="straightConnector1">
              <a:avLst/>
            </a:prstGeom>
            <a:noFill/>
            <a:ln w="9525" cap="flat" cmpd="sng">
              <a:solidFill>
                <a:srgbClr val="D8D8D8"/>
              </a:solidFill>
              <a:prstDash val="solid"/>
              <a:miter lim="800000"/>
              <a:headEnd type="none" w="sm" len="sm"/>
              <a:tailEnd type="none" w="sm" len="sm"/>
            </a:ln>
          </p:spPr>
        </p:cxnSp>
        <p:cxnSp>
          <p:nvCxnSpPr>
            <p:cNvPr id="131" name="Google Shape;131;g205a55940ac_2_75"/>
            <p:cNvCxnSpPr/>
            <p:nvPr/>
          </p:nvCxnSpPr>
          <p:spPr>
            <a:xfrm>
              <a:off x="5876039" y="3221644"/>
              <a:ext cx="5850168" cy="0"/>
            </a:xfrm>
            <a:prstGeom prst="straightConnector1">
              <a:avLst/>
            </a:prstGeom>
            <a:noFill/>
            <a:ln w="9525" cap="flat" cmpd="sng">
              <a:solidFill>
                <a:srgbClr val="D8D8D8"/>
              </a:solidFill>
              <a:prstDash val="solid"/>
              <a:miter lim="800000"/>
              <a:headEnd type="none" w="sm" len="sm"/>
              <a:tailEnd type="none" w="sm" len="sm"/>
            </a:ln>
          </p:spPr>
        </p:cxnSp>
        <p:cxnSp>
          <p:nvCxnSpPr>
            <p:cNvPr id="132" name="Google Shape;132;g205a55940ac_2_75"/>
            <p:cNvCxnSpPr/>
            <p:nvPr/>
          </p:nvCxnSpPr>
          <p:spPr>
            <a:xfrm>
              <a:off x="5876039" y="3680371"/>
              <a:ext cx="5850168" cy="0"/>
            </a:xfrm>
            <a:prstGeom prst="straightConnector1">
              <a:avLst/>
            </a:prstGeom>
            <a:noFill/>
            <a:ln w="9525" cap="flat" cmpd="sng">
              <a:solidFill>
                <a:srgbClr val="D8D8D8"/>
              </a:solidFill>
              <a:prstDash val="solid"/>
              <a:miter lim="800000"/>
              <a:headEnd type="none" w="sm" len="sm"/>
              <a:tailEnd type="none" w="sm" len="sm"/>
            </a:ln>
          </p:spPr>
        </p:cxnSp>
        <p:cxnSp>
          <p:nvCxnSpPr>
            <p:cNvPr id="133" name="Google Shape;133;g205a55940ac_2_75"/>
            <p:cNvCxnSpPr/>
            <p:nvPr/>
          </p:nvCxnSpPr>
          <p:spPr>
            <a:xfrm>
              <a:off x="5876039" y="4075478"/>
              <a:ext cx="5850168" cy="0"/>
            </a:xfrm>
            <a:prstGeom prst="straightConnector1">
              <a:avLst/>
            </a:prstGeom>
            <a:noFill/>
            <a:ln w="9525" cap="flat" cmpd="sng">
              <a:solidFill>
                <a:srgbClr val="D8D8D8"/>
              </a:solidFill>
              <a:prstDash val="solid"/>
              <a:miter lim="800000"/>
              <a:headEnd type="none" w="sm" len="sm"/>
              <a:tailEnd type="none" w="sm" len="sm"/>
            </a:ln>
          </p:spPr>
        </p:cxnSp>
        <p:cxnSp>
          <p:nvCxnSpPr>
            <p:cNvPr id="134" name="Google Shape;134;g205a55940ac_2_75"/>
            <p:cNvCxnSpPr/>
            <p:nvPr/>
          </p:nvCxnSpPr>
          <p:spPr>
            <a:xfrm>
              <a:off x="5876039" y="4526258"/>
              <a:ext cx="5850168" cy="0"/>
            </a:xfrm>
            <a:prstGeom prst="straightConnector1">
              <a:avLst/>
            </a:prstGeom>
            <a:noFill/>
            <a:ln w="9525" cap="flat" cmpd="sng">
              <a:solidFill>
                <a:srgbClr val="D8D8D8"/>
              </a:solidFill>
              <a:prstDash val="solid"/>
              <a:miter lim="800000"/>
              <a:headEnd type="none" w="sm" len="sm"/>
              <a:tailEnd type="none" w="sm" len="sm"/>
            </a:ln>
          </p:spPr>
        </p:cxnSp>
      </p:grpSp>
      <p:sp>
        <p:nvSpPr>
          <p:cNvPr id="135" name="Google Shape;135;g205a55940ac_2_75"/>
          <p:cNvSpPr txBox="1"/>
          <p:nvPr/>
        </p:nvSpPr>
        <p:spPr>
          <a:xfrm>
            <a:off x="5837629" y="2315806"/>
            <a:ext cx="80021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200" b="1">
                <a:solidFill>
                  <a:srgbClr val="294C7A"/>
                </a:solidFill>
                <a:latin typeface="Meiryo"/>
                <a:ea typeface="Meiryo"/>
                <a:cs typeface="Meiryo"/>
                <a:sym typeface="Meiryo"/>
              </a:rPr>
              <a:t>会社概要</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0"/>
          <p:cNvSpPr/>
          <p:nvPr/>
        </p:nvSpPr>
        <p:spPr>
          <a:xfrm>
            <a:off x="608376" y="785804"/>
            <a:ext cx="5824992" cy="5155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ja-JP" sz="2000" b="1" i="0" u="none" strike="noStrike" cap="none">
                <a:solidFill>
                  <a:srgbClr val="595959"/>
                </a:solidFill>
                <a:latin typeface="Meiryo"/>
                <a:ea typeface="Meiryo"/>
                <a:cs typeface="Meiryo"/>
                <a:sym typeface="Meiryo"/>
              </a:rPr>
              <a:t>Jootoの導入により削減できる業務時間の例</a:t>
            </a:r>
            <a:endParaRPr sz="2000" b="1" i="0" u="none" strike="noStrike" cap="none">
              <a:solidFill>
                <a:srgbClr val="595959"/>
              </a:solidFill>
              <a:latin typeface="Meiryo"/>
              <a:ea typeface="Meiryo"/>
              <a:cs typeface="Meiryo"/>
              <a:sym typeface="Meiryo"/>
            </a:endParaRPr>
          </a:p>
        </p:txBody>
      </p:sp>
      <p:sp>
        <p:nvSpPr>
          <p:cNvPr id="370" name="Google Shape;370;p20"/>
          <p:cNvSpPr txBox="1"/>
          <p:nvPr/>
        </p:nvSpPr>
        <p:spPr>
          <a:xfrm>
            <a:off x="919201" y="6150255"/>
            <a:ext cx="10353597" cy="30392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000"/>
              <a:buFont typeface="Arial"/>
              <a:buNone/>
            </a:pPr>
            <a:r>
              <a:rPr lang="ja-JP" sz="1000" b="0" i="0" u="none" strike="noStrike" cap="none">
                <a:solidFill>
                  <a:schemeClr val="lt1"/>
                </a:solidFill>
                <a:highlight>
                  <a:srgbClr val="595959"/>
                </a:highlight>
                <a:latin typeface="Meiryo"/>
                <a:ea typeface="Meiryo"/>
                <a:cs typeface="Meiryo"/>
                <a:sym typeface="Meiryo"/>
              </a:rPr>
              <a:t> 参考平均値 </a:t>
            </a:r>
            <a:r>
              <a:rPr lang="ja-JP" sz="1000" b="0" i="0" u="none" strike="noStrike" cap="none">
                <a:solidFill>
                  <a:schemeClr val="lt1"/>
                </a:solidFill>
                <a:latin typeface="Meiryo"/>
                <a:ea typeface="Meiryo"/>
                <a:cs typeface="Meiryo"/>
                <a:sym typeface="Meiryo"/>
              </a:rPr>
              <a:t>　　</a:t>
            </a:r>
            <a:r>
              <a:rPr lang="ja-JP" sz="1000" b="0" i="0" u="none" strike="noStrike" cap="none">
                <a:solidFill>
                  <a:srgbClr val="595959"/>
                </a:solidFill>
                <a:latin typeface="Meiryo"/>
                <a:ea typeface="Meiryo"/>
                <a:cs typeface="Meiryo"/>
                <a:sym typeface="Meiryo"/>
              </a:rPr>
              <a:t>メールを読む：1分19秒／1通　メールを書く：5分54秒  ／1通（1回のメールのやり取り最小3通）会議時間：60分／1回　情報収集に費やす時間：1.6時間／日</a:t>
            </a:r>
            <a:endParaRPr sz="1400" b="0" i="0" u="none" strike="noStrike" cap="none">
              <a:solidFill>
                <a:srgbClr val="000000"/>
              </a:solidFill>
              <a:latin typeface="Arial"/>
              <a:ea typeface="Arial"/>
              <a:cs typeface="Arial"/>
              <a:sym typeface="Arial"/>
            </a:endParaRPr>
          </a:p>
        </p:txBody>
      </p:sp>
      <p:grpSp>
        <p:nvGrpSpPr>
          <p:cNvPr id="371" name="Google Shape;371;p20"/>
          <p:cNvGrpSpPr/>
          <p:nvPr/>
        </p:nvGrpSpPr>
        <p:grpSpPr>
          <a:xfrm>
            <a:off x="566720" y="2142383"/>
            <a:ext cx="11042958" cy="3848976"/>
            <a:chOff x="565946" y="1844710"/>
            <a:chExt cx="11042958" cy="3848976"/>
          </a:xfrm>
        </p:grpSpPr>
        <p:sp>
          <p:nvSpPr>
            <p:cNvPr id="372" name="Google Shape;372;p20"/>
            <p:cNvSpPr/>
            <p:nvPr/>
          </p:nvSpPr>
          <p:spPr>
            <a:xfrm>
              <a:off x="565946" y="1844710"/>
              <a:ext cx="11042950" cy="3827737"/>
            </a:xfrm>
            <a:prstGeom prst="rect">
              <a:avLst/>
            </a:prstGeom>
            <a:solidFill>
              <a:srgbClr val="EFF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p20"/>
            <p:cNvSpPr txBox="1"/>
            <p:nvPr/>
          </p:nvSpPr>
          <p:spPr>
            <a:xfrm>
              <a:off x="6455677" y="1958101"/>
              <a:ext cx="124303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作業時間／1件</a:t>
              </a:r>
              <a:endParaRPr sz="1400" b="0" i="0" u="none" strike="noStrike" cap="none">
                <a:solidFill>
                  <a:srgbClr val="000000"/>
                </a:solidFill>
                <a:latin typeface="Arial"/>
                <a:ea typeface="Arial"/>
                <a:cs typeface="Arial"/>
                <a:sym typeface="Arial"/>
              </a:endParaRPr>
            </a:p>
          </p:txBody>
        </p:sp>
        <p:sp>
          <p:nvSpPr>
            <p:cNvPr id="374" name="Google Shape;374;p20"/>
            <p:cNvSpPr txBox="1"/>
            <p:nvPr/>
          </p:nvSpPr>
          <p:spPr>
            <a:xfrm>
              <a:off x="613652" y="3275661"/>
              <a:ext cx="172402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対面・オンラインでの</a:t>
              </a:r>
              <a:endParaRPr sz="12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コミュニケーション</a:t>
              </a:r>
              <a:endParaRPr sz="1400" b="0" i="0" u="none" strike="noStrike" cap="none">
                <a:solidFill>
                  <a:srgbClr val="000000"/>
                </a:solidFill>
                <a:latin typeface="Arial"/>
                <a:ea typeface="Arial"/>
                <a:cs typeface="Arial"/>
                <a:sym typeface="Arial"/>
              </a:endParaRPr>
            </a:p>
          </p:txBody>
        </p:sp>
        <p:sp>
          <p:nvSpPr>
            <p:cNvPr id="375" name="Google Shape;375;p20"/>
            <p:cNvSpPr txBox="1"/>
            <p:nvPr/>
          </p:nvSpPr>
          <p:spPr>
            <a:xfrm>
              <a:off x="2473240" y="3173353"/>
              <a:ext cx="296544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朝礼と終礼での案件にまつわる申し送り</a:t>
              </a:r>
              <a:endParaRPr sz="1200" b="1" i="0" u="none" strike="noStrike" cap="none">
                <a:solidFill>
                  <a:srgbClr val="595959"/>
                </a:solidFill>
                <a:latin typeface="Meiryo"/>
                <a:ea typeface="Meiryo"/>
                <a:cs typeface="Meiryo"/>
                <a:sym typeface="Meiryo"/>
              </a:endParaRPr>
            </a:p>
          </p:txBody>
        </p:sp>
        <p:sp>
          <p:nvSpPr>
            <p:cNvPr id="376" name="Google Shape;376;p20"/>
            <p:cNvSpPr txBox="1"/>
            <p:nvPr/>
          </p:nvSpPr>
          <p:spPr>
            <a:xfrm>
              <a:off x="2473240" y="3602223"/>
              <a:ext cx="2035143"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業務・案件にまつわる会議</a:t>
              </a:r>
              <a:endParaRPr sz="1200" b="1" i="0" u="none" strike="noStrike" cap="none">
                <a:solidFill>
                  <a:srgbClr val="595959"/>
                </a:solidFill>
                <a:latin typeface="Meiryo"/>
                <a:ea typeface="Meiryo"/>
                <a:cs typeface="Meiryo"/>
                <a:sym typeface="Meiryo"/>
              </a:endParaRPr>
            </a:p>
          </p:txBody>
        </p:sp>
        <p:sp>
          <p:nvSpPr>
            <p:cNvPr id="377" name="Google Shape;377;p20"/>
            <p:cNvSpPr txBox="1"/>
            <p:nvPr/>
          </p:nvSpPr>
          <p:spPr>
            <a:xfrm>
              <a:off x="2473240" y="2315613"/>
              <a:ext cx="385599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業務・案件にまつわるミーティングの日程調整の連絡</a:t>
              </a:r>
              <a:endParaRPr sz="1200" b="1" i="0" u="none" strike="noStrike" cap="none">
                <a:solidFill>
                  <a:srgbClr val="595959"/>
                </a:solidFill>
                <a:latin typeface="Meiryo"/>
                <a:ea typeface="Meiryo"/>
                <a:cs typeface="Meiryo"/>
                <a:sym typeface="Meiryo"/>
              </a:endParaRPr>
            </a:p>
          </p:txBody>
        </p:sp>
        <p:sp>
          <p:nvSpPr>
            <p:cNvPr id="378" name="Google Shape;378;p20"/>
            <p:cNvSpPr txBox="1"/>
            <p:nvPr/>
          </p:nvSpPr>
          <p:spPr>
            <a:xfrm>
              <a:off x="2473240" y="2744483"/>
              <a:ext cx="345048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業務・案件にまつわる報告や確認のための連絡</a:t>
              </a:r>
              <a:endParaRPr sz="1200" b="1" i="0" u="none" strike="noStrike" cap="none">
                <a:solidFill>
                  <a:srgbClr val="595959"/>
                </a:solidFill>
                <a:latin typeface="Meiryo"/>
                <a:ea typeface="Meiryo"/>
                <a:cs typeface="Meiryo"/>
                <a:sym typeface="Meiryo"/>
              </a:endParaRPr>
            </a:p>
          </p:txBody>
        </p:sp>
        <p:sp>
          <p:nvSpPr>
            <p:cNvPr id="379" name="Google Shape;379;p20"/>
            <p:cNvSpPr txBox="1"/>
            <p:nvPr/>
          </p:nvSpPr>
          <p:spPr>
            <a:xfrm>
              <a:off x="613652" y="4446337"/>
              <a:ext cx="128557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準備・待機時間</a:t>
              </a:r>
              <a:endParaRPr sz="1400" b="0" i="0" u="none" strike="noStrike" cap="none">
                <a:solidFill>
                  <a:srgbClr val="000000"/>
                </a:solidFill>
                <a:latin typeface="Arial"/>
                <a:ea typeface="Arial"/>
                <a:cs typeface="Arial"/>
                <a:sym typeface="Arial"/>
              </a:endParaRPr>
            </a:p>
          </p:txBody>
        </p:sp>
        <p:sp>
          <p:nvSpPr>
            <p:cNvPr id="380" name="Google Shape;380;p20"/>
            <p:cNvSpPr txBox="1"/>
            <p:nvPr/>
          </p:nvSpPr>
          <p:spPr>
            <a:xfrm>
              <a:off x="2473240" y="4031093"/>
              <a:ext cx="19079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報告書や業務日報の作成</a:t>
              </a:r>
              <a:endParaRPr sz="1200" b="1" i="0" u="none" strike="noStrike" cap="none">
                <a:solidFill>
                  <a:srgbClr val="595959"/>
                </a:solidFill>
                <a:latin typeface="Meiryo"/>
                <a:ea typeface="Meiryo"/>
                <a:cs typeface="Meiryo"/>
                <a:sym typeface="Meiryo"/>
              </a:endParaRPr>
            </a:p>
          </p:txBody>
        </p:sp>
        <p:sp>
          <p:nvSpPr>
            <p:cNvPr id="381" name="Google Shape;381;p20"/>
            <p:cNvSpPr txBox="1"/>
            <p:nvPr/>
          </p:nvSpPr>
          <p:spPr>
            <a:xfrm>
              <a:off x="2473240" y="4459963"/>
              <a:ext cx="236909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業務・案件にまつわる情報収集</a:t>
              </a:r>
              <a:endParaRPr sz="1200" b="1" i="0" u="none" strike="noStrike" cap="none">
                <a:solidFill>
                  <a:srgbClr val="595959"/>
                </a:solidFill>
                <a:latin typeface="Meiryo"/>
                <a:ea typeface="Meiryo"/>
                <a:cs typeface="Meiryo"/>
                <a:sym typeface="Meiryo"/>
              </a:endParaRPr>
            </a:p>
          </p:txBody>
        </p:sp>
        <p:sp>
          <p:nvSpPr>
            <p:cNvPr id="382" name="Google Shape;382;p20"/>
            <p:cNvSpPr txBox="1"/>
            <p:nvPr/>
          </p:nvSpPr>
          <p:spPr>
            <a:xfrm>
              <a:off x="2473240" y="4888835"/>
              <a:ext cx="328671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業務・案件にまつわる指示・確認の待ち時間</a:t>
              </a:r>
              <a:endParaRPr sz="1200" b="1" i="0" u="none" strike="noStrike" cap="none">
                <a:solidFill>
                  <a:srgbClr val="595959"/>
                </a:solidFill>
                <a:latin typeface="Meiryo"/>
                <a:ea typeface="Meiryo"/>
                <a:cs typeface="Meiryo"/>
                <a:sym typeface="Meiryo"/>
              </a:endParaRPr>
            </a:p>
          </p:txBody>
        </p:sp>
        <p:sp>
          <p:nvSpPr>
            <p:cNvPr id="383" name="Google Shape;383;p20"/>
            <p:cNvSpPr txBox="1"/>
            <p:nvPr/>
          </p:nvSpPr>
          <p:spPr>
            <a:xfrm>
              <a:off x="613652" y="2425975"/>
              <a:ext cx="15729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メールでの</a:t>
              </a:r>
              <a:endParaRPr sz="12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コミュニケーション</a:t>
              </a:r>
              <a:endParaRPr sz="1200" b="1" i="0" u="none" strike="noStrike" cap="none">
                <a:solidFill>
                  <a:srgbClr val="595959"/>
                </a:solidFill>
                <a:latin typeface="Meiryo"/>
                <a:ea typeface="Meiryo"/>
                <a:cs typeface="Meiryo"/>
                <a:sym typeface="Meiryo"/>
              </a:endParaRPr>
            </a:p>
          </p:txBody>
        </p:sp>
        <p:cxnSp>
          <p:nvCxnSpPr>
            <p:cNvPr id="384" name="Google Shape;384;p20"/>
            <p:cNvCxnSpPr/>
            <p:nvPr/>
          </p:nvCxnSpPr>
          <p:spPr>
            <a:xfrm>
              <a:off x="565946" y="5233857"/>
              <a:ext cx="11042958" cy="0"/>
            </a:xfrm>
            <a:prstGeom prst="straightConnector1">
              <a:avLst/>
            </a:prstGeom>
            <a:noFill/>
            <a:ln w="9525" cap="flat" cmpd="sng">
              <a:solidFill>
                <a:schemeClr val="accent1"/>
              </a:solidFill>
              <a:prstDash val="solid"/>
              <a:round/>
              <a:headEnd type="none" w="sm" len="sm"/>
              <a:tailEnd type="none" w="sm" len="sm"/>
            </a:ln>
          </p:spPr>
        </p:cxnSp>
        <p:sp>
          <p:nvSpPr>
            <p:cNvPr id="385" name="Google Shape;385;p20"/>
            <p:cNvSpPr txBox="1"/>
            <p:nvPr/>
          </p:nvSpPr>
          <p:spPr>
            <a:xfrm>
              <a:off x="6774310" y="2307555"/>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10分</a:t>
              </a:r>
              <a:endParaRPr sz="1200" b="1" i="0" u="none" strike="noStrike" cap="none">
                <a:solidFill>
                  <a:srgbClr val="595959"/>
                </a:solidFill>
                <a:latin typeface="Meiryo"/>
                <a:ea typeface="Meiryo"/>
                <a:cs typeface="Meiryo"/>
                <a:sym typeface="Meiryo"/>
              </a:endParaRPr>
            </a:p>
          </p:txBody>
        </p:sp>
        <p:sp>
          <p:nvSpPr>
            <p:cNvPr id="386" name="Google Shape;386;p20"/>
            <p:cNvSpPr txBox="1"/>
            <p:nvPr/>
          </p:nvSpPr>
          <p:spPr>
            <a:xfrm>
              <a:off x="6774310" y="2744482"/>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10分</a:t>
              </a:r>
              <a:endParaRPr sz="1200" b="1" i="0" u="none" strike="noStrike" cap="none">
                <a:solidFill>
                  <a:srgbClr val="595959"/>
                </a:solidFill>
                <a:latin typeface="Meiryo"/>
                <a:ea typeface="Meiryo"/>
                <a:cs typeface="Meiryo"/>
                <a:sym typeface="Meiryo"/>
              </a:endParaRPr>
            </a:p>
          </p:txBody>
        </p:sp>
        <p:sp>
          <p:nvSpPr>
            <p:cNvPr id="387" name="Google Shape;387;p20"/>
            <p:cNvSpPr txBox="1"/>
            <p:nvPr/>
          </p:nvSpPr>
          <p:spPr>
            <a:xfrm>
              <a:off x="6774310" y="3167915"/>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5分</a:t>
              </a:r>
              <a:endParaRPr sz="1200" b="1" i="0" u="none" strike="noStrike" cap="none">
                <a:solidFill>
                  <a:srgbClr val="595959"/>
                </a:solidFill>
                <a:latin typeface="Meiryo"/>
                <a:ea typeface="Meiryo"/>
                <a:cs typeface="Meiryo"/>
                <a:sym typeface="Meiryo"/>
              </a:endParaRPr>
            </a:p>
          </p:txBody>
        </p:sp>
        <p:sp>
          <p:nvSpPr>
            <p:cNvPr id="388" name="Google Shape;388;p20"/>
            <p:cNvSpPr txBox="1"/>
            <p:nvPr/>
          </p:nvSpPr>
          <p:spPr>
            <a:xfrm>
              <a:off x="6774310" y="3605371"/>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60分</a:t>
              </a:r>
              <a:endParaRPr sz="1200" b="1" i="0" u="none" strike="noStrike" cap="none">
                <a:solidFill>
                  <a:srgbClr val="595959"/>
                </a:solidFill>
                <a:latin typeface="Meiryo"/>
                <a:ea typeface="Meiryo"/>
                <a:cs typeface="Meiryo"/>
                <a:sym typeface="Meiryo"/>
              </a:endParaRPr>
            </a:p>
          </p:txBody>
        </p:sp>
        <p:sp>
          <p:nvSpPr>
            <p:cNvPr id="389" name="Google Shape;389;p20"/>
            <p:cNvSpPr txBox="1"/>
            <p:nvPr/>
          </p:nvSpPr>
          <p:spPr>
            <a:xfrm>
              <a:off x="6774310" y="4032641"/>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10分</a:t>
              </a:r>
              <a:endParaRPr sz="1200" b="1" i="0" u="none" strike="noStrike" cap="none">
                <a:solidFill>
                  <a:srgbClr val="595959"/>
                </a:solidFill>
                <a:latin typeface="Meiryo"/>
                <a:ea typeface="Meiryo"/>
                <a:cs typeface="Meiryo"/>
                <a:sym typeface="Meiryo"/>
              </a:endParaRPr>
            </a:p>
          </p:txBody>
        </p:sp>
        <p:sp>
          <p:nvSpPr>
            <p:cNvPr id="390" name="Google Shape;390;p20"/>
            <p:cNvSpPr txBox="1"/>
            <p:nvPr/>
          </p:nvSpPr>
          <p:spPr>
            <a:xfrm>
              <a:off x="6774310" y="4473285"/>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30分</a:t>
              </a:r>
              <a:endParaRPr sz="1200" b="1" i="0" u="none" strike="noStrike" cap="none">
                <a:solidFill>
                  <a:srgbClr val="595959"/>
                </a:solidFill>
                <a:latin typeface="Meiryo"/>
                <a:ea typeface="Meiryo"/>
                <a:cs typeface="Meiryo"/>
                <a:sym typeface="Meiryo"/>
              </a:endParaRPr>
            </a:p>
          </p:txBody>
        </p:sp>
        <p:sp>
          <p:nvSpPr>
            <p:cNvPr id="391" name="Google Shape;391;p20"/>
            <p:cNvSpPr txBox="1"/>
            <p:nvPr/>
          </p:nvSpPr>
          <p:spPr>
            <a:xfrm>
              <a:off x="6774310" y="4888835"/>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30分</a:t>
              </a:r>
              <a:endParaRPr sz="1200" b="1" i="0" u="none" strike="noStrike" cap="none">
                <a:solidFill>
                  <a:srgbClr val="595959"/>
                </a:solidFill>
                <a:latin typeface="Meiryo"/>
                <a:ea typeface="Meiryo"/>
                <a:cs typeface="Meiryo"/>
                <a:sym typeface="Meiryo"/>
              </a:endParaRPr>
            </a:p>
          </p:txBody>
        </p:sp>
        <p:sp>
          <p:nvSpPr>
            <p:cNvPr id="392" name="Google Shape;392;p20"/>
            <p:cNvSpPr txBox="1"/>
            <p:nvPr/>
          </p:nvSpPr>
          <p:spPr>
            <a:xfrm>
              <a:off x="8957191" y="1958101"/>
              <a:ext cx="96305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関係者人数</a:t>
              </a:r>
              <a:endParaRPr sz="1200" b="1" i="0" u="none" strike="noStrike" cap="none">
                <a:solidFill>
                  <a:srgbClr val="595959"/>
                </a:solidFill>
                <a:latin typeface="Meiryo"/>
                <a:ea typeface="Meiryo"/>
                <a:cs typeface="Meiryo"/>
                <a:sym typeface="Meiryo"/>
              </a:endParaRPr>
            </a:p>
          </p:txBody>
        </p:sp>
        <p:sp>
          <p:nvSpPr>
            <p:cNvPr id="393" name="Google Shape;393;p20"/>
            <p:cNvSpPr txBox="1"/>
            <p:nvPr/>
          </p:nvSpPr>
          <p:spPr>
            <a:xfrm>
              <a:off x="7964710" y="2307866"/>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3回</a:t>
              </a:r>
              <a:endParaRPr sz="1200" b="1" i="0" u="none" strike="noStrike" cap="none">
                <a:solidFill>
                  <a:srgbClr val="595959"/>
                </a:solidFill>
                <a:latin typeface="Meiryo"/>
                <a:ea typeface="Meiryo"/>
                <a:cs typeface="Meiryo"/>
                <a:sym typeface="Meiryo"/>
              </a:endParaRPr>
            </a:p>
          </p:txBody>
        </p:sp>
        <p:sp>
          <p:nvSpPr>
            <p:cNvPr id="394" name="Google Shape;394;p20"/>
            <p:cNvSpPr txBox="1"/>
            <p:nvPr/>
          </p:nvSpPr>
          <p:spPr>
            <a:xfrm>
              <a:off x="7964710" y="2750138"/>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10回</a:t>
              </a:r>
              <a:endParaRPr sz="1200" b="1" i="0" u="none" strike="noStrike" cap="none">
                <a:solidFill>
                  <a:srgbClr val="595959"/>
                </a:solidFill>
                <a:latin typeface="Meiryo"/>
                <a:ea typeface="Meiryo"/>
                <a:cs typeface="Meiryo"/>
                <a:sym typeface="Meiryo"/>
              </a:endParaRPr>
            </a:p>
          </p:txBody>
        </p:sp>
        <p:sp>
          <p:nvSpPr>
            <p:cNvPr id="395" name="Google Shape;395;p20"/>
            <p:cNvSpPr txBox="1"/>
            <p:nvPr/>
          </p:nvSpPr>
          <p:spPr>
            <a:xfrm>
              <a:off x="7964710" y="3176215"/>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40回</a:t>
              </a:r>
              <a:endParaRPr sz="1200" b="1" i="0" u="none" strike="noStrike" cap="none">
                <a:solidFill>
                  <a:srgbClr val="595959"/>
                </a:solidFill>
                <a:latin typeface="Meiryo"/>
                <a:ea typeface="Meiryo"/>
                <a:cs typeface="Meiryo"/>
                <a:sym typeface="Meiryo"/>
              </a:endParaRPr>
            </a:p>
          </p:txBody>
        </p:sp>
        <p:sp>
          <p:nvSpPr>
            <p:cNvPr id="396" name="Google Shape;396;p20"/>
            <p:cNvSpPr txBox="1"/>
            <p:nvPr/>
          </p:nvSpPr>
          <p:spPr>
            <a:xfrm>
              <a:off x="7964710" y="3608621"/>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2回</a:t>
              </a:r>
              <a:endParaRPr sz="1200" b="1" i="0" u="none" strike="noStrike" cap="none">
                <a:solidFill>
                  <a:srgbClr val="595959"/>
                </a:solidFill>
                <a:latin typeface="Meiryo"/>
                <a:ea typeface="Meiryo"/>
                <a:cs typeface="Meiryo"/>
                <a:sym typeface="Meiryo"/>
              </a:endParaRPr>
            </a:p>
          </p:txBody>
        </p:sp>
        <p:sp>
          <p:nvSpPr>
            <p:cNvPr id="397" name="Google Shape;397;p20"/>
            <p:cNvSpPr txBox="1"/>
            <p:nvPr/>
          </p:nvSpPr>
          <p:spPr>
            <a:xfrm>
              <a:off x="7964710" y="4038220"/>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20回</a:t>
              </a:r>
              <a:endParaRPr sz="1200" b="1" i="0" u="none" strike="noStrike" cap="none">
                <a:solidFill>
                  <a:srgbClr val="595959"/>
                </a:solidFill>
                <a:latin typeface="Meiryo"/>
                <a:ea typeface="Meiryo"/>
                <a:cs typeface="Meiryo"/>
                <a:sym typeface="Meiryo"/>
              </a:endParaRPr>
            </a:p>
          </p:txBody>
        </p:sp>
        <p:sp>
          <p:nvSpPr>
            <p:cNvPr id="398" name="Google Shape;398;p20"/>
            <p:cNvSpPr txBox="1"/>
            <p:nvPr/>
          </p:nvSpPr>
          <p:spPr>
            <a:xfrm>
              <a:off x="7964710" y="4460889"/>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3回</a:t>
              </a:r>
              <a:endParaRPr sz="1200" b="1" i="0" u="none" strike="noStrike" cap="none">
                <a:solidFill>
                  <a:srgbClr val="595959"/>
                </a:solidFill>
                <a:latin typeface="Meiryo"/>
                <a:ea typeface="Meiryo"/>
                <a:cs typeface="Meiryo"/>
                <a:sym typeface="Meiryo"/>
              </a:endParaRPr>
            </a:p>
          </p:txBody>
        </p:sp>
        <p:sp>
          <p:nvSpPr>
            <p:cNvPr id="399" name="Google Shape;399;p20"/>
            <p:cNvSpPr txBox="1"/>
            <p:nvPr/>
          </p:nvSpPr>
          <p:spPr>
            <a:xfrm>
              <a:off x="7964710" y="4888835"/>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5回</a:t>
              </a:r>
              <a:endParaRPr sz="1200" b="1" i="0" u="none" strike="noStrike" cap="none">
                <a:solidFill>
                  <a:srgbClr val="595959"/>
                </a:solidFill>
                <a:latin typeface="Meiryo"/>
                <a:ea typeface="Meiryo"/>
                <a:cs typeface="Meiryo"/>
                <a:sym typeface="Meiryo"/>
              </a:endParaRPr>
            </a:p>
          </p:txBody>
        </p:sp>
        <p:sp>
          <p:nvSpPr>
            <p:cNvPr id="400" name="Google Shape;400;p20"/>
            <p:cNvSpPr txBox="1"/>
            <p:nvPr/>
          </p:nvSpPr>
          <p:spPr>
            <a:xfrm>
              <a:off x="1062623" y="1962473"/>
              <a:ext cx="527413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業務・案件にまつわる対応の項目（社内、社外のやり取り両方を含める）</a:t>
              </a:r>
              <a:endParaRPr sz="1200" b="1" i="0" u="none" strike="noStrike" cap="none">
                <a:solidFill>
                  <a:srgbClr val="595959"/>
                </a:solidFill>
                <a:latin typeface="Meiryo"/>
                <a:ea typeface="Meiryo"/>
                <a:cs typeface="Meiryo"/>
                <a:sym typeface="Meiryo"/>
              </a:endParaRPr>
            </a:p>
          </p:txBody>
        </p:sp>
        <p:sp>
          <p:nvSpPr>
            <p:cNvPr id="401" name="Google Shape;401;p20"/>
            <p:cNvSpPr txBox="1"/>
            <p:nvPr/>
          </p:nvSpPr>
          <p:spPr>
            <a:xfrm>
              <a:off x="10041970" y="1957537"/>
              <a:ext cx="136132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作業時間／1ヶ月</a:t>
              </a:r>
              <a:endParaRPr sz="1200" b="1" i="0" u="none" strike="noStrike" cap="none">
                <a:solidFill>
                  <a:srgbClr val="595959"/>
                </a:solidFill>
                <a:latin typeface="Meiryo"/>
                <a:ea typeface="Meiryo"/>
                <a:cs typeface="Meiryo"/>
                <a:sym typeface="Meiryo"/>
              </a:endParaRPr>
            </a:p>
          </p:txBody>
        </p:sp>
        <p:sp>
          <p:nvSpPr>
            <p:cNvPr id="402" name="Google Shape;402;p20"/>
            <p:cNvSpPr txBox="1"/>
            <p:nvPr/>
          </p:nvSpPr>
          <p:spPr>
            <a:xfrm>
              <a:off x="7738553" y="1958101"/>
              <a:ext cx="105808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回数／1ヶ月</a:t>
              </a:r>
              <a:endParaRPr sz="1200" b="1" i="0" u="none" strike="noStrike" cap="none">
                <a:solidFill>
                  <a:srgbClr val="595959"/>
                </a:solidFill>
                <a:latin typeface="Meiryo"/>
                <a:ea typeface="Meiryo"/>
                <a:cs typeface="Meiryo"/>
                <a:sym typeface="Meiryo"/>
              </a:endParaRPr>
            </a:p>
          </p:txBody>
        </p:sp>
        <p:cxnSp>
          <p:nvCxnSpPr>
            <p:cNvPr id="403" name="Google Shape;403;p20"/>
            <p:cNvCxnSpPr/>
            <p:nvPr/>
          </p:nvCxnSpPr>
          <p:spPr>
            <a:xfrm>
              <a:off x="2425144" y="4791555"/>
              <a:ext cx="9183760" cy="28663"/>
            </a:xfrm>
            <a:prstGeom prst="straightConnector1">
              <a:avLst/>
            </a:prstGeom>
            <a:noFill/>
            <a:ln w="9525" cap="flat" cmpd="sng">
              <a:solidFill>
                <a:schemeClr val="accent1"/>
              </a:solidFill>
              <a:prstDash val="dash"/>
              <a:round/>
              <a:headEnd type="none" w="sm" len="sm"/>
              <a:tailEnd type="none" w="sm" len="sm"/>
            </a:ln>
          </p:spPr>
        </p:cxnSp>
        <p:cxnSp>
          <p:nvCxnSpPr>
            <p:cNvPr id="404" name="Google Shape;404;p20"/>
            <p:cNvCxnSpPr/>
            <p:nvPr/>
          </p:nvCxnSpPr>
          <p:spPr>
            <a:xfrm>
              <a:off x="2425144" y="4349255"/>
              <a:ext cx="9183760" cy="28663"/>
            </a:xfrm>
            <a:prstGeom prst="straightConnector1">
              <a:avLst/>
            </a:prstGeom>
            <a:noFill/>
            <a:ln w="9525" cap="flat" cmpd="sng">
              <a:solidFill>
                <a:schemeClr val="accent1"/>
              </a:solidFill>
              <a:prstDash val="dash"/>
              <a:round/>
              <a:headEnd type="none" w="sm" len="sm"/>
              <a:tailEnd type="none" w="sm" len="sm"/>
            </a:ln>
          </p:spPr>
        </p:cxnSp>
        <p:cxnSp>
          <p:nvCxnSpPr>
            <p:cNvPr id="405" name="Google Shape;405;p20"/>
            <p:cNvCxnSpPr/>
            <p:nvPr/>
          </p:nvCxnSpPr>
          <p:spPr>
            <a:xfrm>
              <a:off x="2425144" y="3493740"/>
              <a:ext cx="9183760" cy="28663"/>
            </a:xfrm>
            <a:prstGeom prst="straightConnector1">
              <a:avLst/>
            </a:prstGeom>
            <a:noFill/>
            <a:ln w="9525" cap="flat" cmpd="sng">
              <a:solidFill>
                <a:schemeClr val="accent1"/>
              </a:solidFill>
              <a:prstDash val="dash"/>
              <a:round/>
              <a:headEnd type="none" w="sm" len="sm"/>
              <a:tailEnd type="none" w="sm" len="sm"/>
            </a:ln>
          </p:spPr>
        </p:cxnSp>
        <p:cxnSp>
          <p:nvCxnSpPr>
            <p:cNvPr id="406" name="Google Shape;406;p20"/>
            <p:cNvCxnSpPr/>
            <p:nvPr/>
          </p:nvCxnSpPr>
          <p:spPr>
            <a:xfrm>
              <a:off x="2425144" y="2638225"/>
              <a:ext cx="9183760" cy="28663"/>
            </a:xfrm>
            <a:prstGeom prst="straightConnector1">
              <a:avLst/>
            </a:prstGeom>
            <a:noFill/>
            <a:ln w="9525" cap="flat" cmpd="sng">
              <a:solidFill>
                <a:schemeClr val="accent1"/>
              </a:solidFill>
              <a:prstDash val="dash"/>
              <a:round/>
              <a:headEnd type="none" w="sm" len="sm"/>
              <a:tailEnd type="none" w="sm" len="sm"/>
            </a:ln>
          </p:spPr>
        </p:cxnSp>
        <p:cxnSp>
          <p:nvCxnSpPr>
            <p:cNvPr id="407" name="Google Shape;407;p20"/>
            <p:cNvCxnSpPr/>
            <p:nvPr/>
          </p:nvCxnSpPr>
          <p:spPr>
            <a:xfrm>
              <a:off x="565946" y="3936040"/>
              <a:ext cx="11042958" cy="0"/>
            </a:xfrm>
            <a:prstGeom prst="straightConnector1">
              <a:avLst/>
            </a:prstGeom>
            <a:noFill/>
            <a:ln w="9525" cap="flat" cmpd="sng">
              <a:solidFill>
                <a:schemeClr val="accent1"/>
              </a:solidFill>
              <a:prstDash val="solid"/>
              <a:round/>
              <a:headEnd type="none" w="sm" len="sm"/>
              <a:tailEnd type="none" w="sm" len="sm"/>
            </a:ln>
          </p:spPr>
        </p:cxnSp>
        <p:cxnSp>
          <p:nvCxnSpPr>
            <p:cNvPr id="408" name="Google Shape;408;p20"/>
            <p:cNvCxnSpPr/>
            <p:nvPr/>
          </p:nvCxnSpPr>
          <p:spPr>
            <a:xfrm>
              <a:off x="565946" y="3080525"/>
              <a:ext cx="11042958" cy="0"/>
            </a:xfrm>
            <a:prstGeom prst="straightConnector1">
              <a:avLst/>
            </a:prstGeom>
            <a:noFill/>
            <a:ln w="9525" cap="flat" cmpd="sng">
              <a:solidFill>
                <a:schemeClr val="accent1"/>
              </a:solidFill>
              <a:prstDash val="solid"/>
              <a:round/>
              <a:headEnd type="none" w="sm" len="sm"/>
              <a:tailEnd type="none" w="sm" len="sm"/>
            </a:ln>
          </p:spPr>
        </p:cxnSp>
        <p:cxnSp>
          <p:nvCxnSpPr>
            <p:cNvPr id="409" name="Google Shape;409;p20"/>
            <p:cNvCxnSpPr/>
            <p:nvPr/>
          </p:nvCxnSpPr>
          <p:spPr>
            <a:xfrm>
              <a:off x="565946" y="2225010"/>
              <a:ext cx="11042958" cy="0"/>
            </a:xfrm>
            <a:prstGeom prst="straightConnector1">
              <a:avLst/>
            </a:prstGeom>
            <a:noFill/>
            <a:ln w="9525" cap="flat" cmpd="sng">
              <a:solidFill>
                <a:schemeClr val="accent1"/>
              </a:solidFill>
              <a:prstDash val="solid"/>
              <a:round/>
              <a:headEnd type="none" w="sm" len="sm"/>
              <a:tailEnd type="none" w="sm" len="sm"/>
            </a:ln>
          </p:spPr>
        </p:cxnSp>
        <p:sp>
          <p:nvSpPr>
            <p:cNvPr id="410" name="Google Shape;410;p20"/>
            <p:cNvSpPr txBox="1"/>
            <p:nvPr/>
          </p:nvSpPr>
          <p:spPr>
            <a:xfrm>
              <a:off x="1914521" y="5321628"/>
              <a:ext cx="68661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C7DBB"/>
                  </a:solidFill>
                  <a:latin typeface="Meiryo"/>
                  <a:ea typeface="Meiryo"/>
                  <a:cs typeface="Meiryo"/>
                  <a:sym typeface="Meiryo"/>
                </a:rPr>
                <a:t>Jooto導入により削減できる１ヶ月間・1人当たりのの最大時間</a:t>
              </a:r>
              <a:endParaRPr sz="1400" b="0" i="0" u="none" strike="noStrike" cap="none">
                <a:solidFill>
                  <a:srgbClr val="000000"/>
                </a:solidFill>
                <a:latin typeface="Arial"/>
                <a:ea typeface="Arial"/>
                <a:cs typeface="Arial"/>
                <a:sym typeface="Arial"/>
              </a:endParaRPr>
            </a:p>
          </p:txBody>
        </p:sp>
        <p:cxnSp>
          <p:nvCxnSpPr>
            <p:cNvPr id="411" name="Google Shape;411;p20"/>
            <p:cNvCxnSpPr/>
            <p:nvPr/>
          </p:nvCxnSpPr>
          <p:spPr>
            <a:xfrm rot="10800000">
              <a:off x="10041970" y="1852662"/>
              <a:ext cx="0" cy="3819785"/>
            </a:xfrm>
            <a:prstGeom prst="straightConnector1">
              <a:avLst/>
            </a:prstGeom>
            <a:noFill/>
            <a:ln w="19050" cap="sq" cmpd="sng">
              <a:solidFill>
                <a:srgbClr val="3F3F3F"/>
              </a:solidFill>
              <a:prstDash val="solid"/>
              <a:round/>
              <a:headEnd type="none" w="sm" len="sm"/>
              <a:tailEnd type="none" w="sm" len="sm"/>
            </a:ln>
          </p:spPr>
        </p:cxnSp>
        <p:sp>
          <p:nvSpPr>
            <p:cNvPr id="412" name="Google Shape;412;p20"/>
            <p:cNvSpPr txBox="1"/>
            <p:nvPr/>
          </p:nvSpPr>
          <p:spPr>
            <a:xfrm>
              <a:off x="9135833" y="2303123"/>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5人</a:t>
              </a:r>
              <a:endParaRPr sz="1200" b="1" i="0" u="none" strike="noStrike" cap="none">
                <a:solidFill>
                  <a:srgbClr val="595959"/>
                </a:solidFill>
                <a:latin typeface="Meiryo"/>
                <a:ea typeface="Meiryo"/>
                <a:cs typeface="Meiryo"/>
                <a:sym typeface="Meiryo"/>
              </a:endParaRPr>
            </a:p>
          </p:txBody>
        </p:sp>
        <p:sp>
          <p:nvSpPr>
            <p:cNvPr id="413" name="Google Shape;413;p20"/>
            <p:cNvSpPr txBox="1"/>
            <p:nvPr/>
          </p:nvSpPr>
          <p:spPr>
            <a:xfrm>
              <a:off x="9135833" y="2749141"/>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5人</a:t>
              </a:r>
              <a:endParaRPr sz="1200" b="1" i="0" u="none" strike="noStrike" cap="none">
                <a:solidFill>
                  <a:srgbClr val="595959"/>
                </a:solidFill>
                <a:latin typeface="Meiryo"/>
                <a:ea typeface="Meiryo"/>
                <a:cs typeface="Meiryo"/>
                <a:sym typeface="Meiryo"/>
              </a:endParaRPr>
            </a:p>
          </p:txBody>
        </p:sp>
        <p:sp>
          <p:nvSpPr>
            <p:cNvPr id="414" name="Google Shape;414;p20"/>
            <p:cNvSpPr txBox="1"/>
            <p:nvPr/>
          </p:nvSpPr>
          <p:spPr>
            <a:xfrm>
              <a:off x="9135833" y="3170335"/>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4人</a:t>
              </a:r>
              <a:endParaRPr sz="1200" b="1" i="0" u="none" strike="noStrike" cap="none">
                <a:solidFill>
                  <a:srgbClr val="595959"/>
                </a:solidFill>
                <a:latin typeface="Meiryo"/>
                <a:ea typeface="Meiryo"/>
                <a:cs typeface="Meiryo"/>
                <a:sym typeface="Meiryo"/>
              </a:endParaRPr>
            </a:p>
          </p:txBody>
        </p:sp>
        <p:sp>
          <p:nvSpPr>
            <p:cNvPr id="415" name="Google Shape;415;p20"/>
            <p:cNvSpPr txBox="1"/>
            <p:nvPr/>
          </p:nvSpPr>
          <p:spPr>
            <a:xfrm>
              <a:off x="9135833" y="3607970"/>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5人</a:t>
              </a:r>
              <a:endParaRPr sz="1200" b="1" i="0" u="none" strike="noStrike" cap="none">
                <a:solidFill>
                  <a:srgbClr val="595959"/>
                </a:solidFill>
                <a:latin typeface="Meiryo"/>
                <a:ea typeface="Meiryo"/>
                <a:cs typeface="Meiryo"/>
                <a:sym typeface="Meiryo"/>
              </a:endParaRPr>
            </a:p>
          </p:txBody>
        </p:sp>
        <p:sp>
          <p:nvSpPr>
            <p:cNvPr id="416" name="Google Shape;416;p20"/>
            <p:cNvSpPr txBox="1"/>
            <p:nvPr/>
          </p:nvSpPr>
          <p:spPr>
            <a:xfrm>
              <a:off x="9135833" y="4888834"/>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2人</a:t>
              </a:r>
              <a:endParaRPr sz="1200" b="1" i="0" u="none" strike="noStrike" cap="none">
                <a:solidFill>
                  <a:srgbClr val="595959"/>
                </a:solidFill>
                <a:latin typeface="Meiryo"/>
                <a:ea typeface="Meiryo"/>
                <a:cs typeface="Meiryo"/>
                <a:sym typeface="Meiryo"/>
              </a:endParaRPr>
            </a:p>
          </p:txBody>
        </p:sp>
        <p:sp>
          <p:nvSpPr>
            <p:cNvPr id="417" name="Google Shape;417;p20"/>
            <p:cNvSpPr txBox="1"/>
            <p:nvPr/>
          </p:nvSpPr>
          <p:spPr>
            <a:xfrm>
              <a:off x="9135833" y="4038219"/>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1人</a:t>
              </a:r>
              <a:endParaRPr sz="1200" b="1" i="0" u="none" strike="noStrike" cap="none">
                <a:solidFill>
                  <a:srgbClr val="595959"/>
                </a:solidFill>
                <a:latin typeface="Meiryo"/>
                <a:ea typeface="Meiryo"/>
                <a:cs typeface="Meiryo"/>
                <a:sym typeface="Meiryo"/>
              </a:endParaRPr>
            </a:p>
          </p:txBody>
        </p:sp>
        <p:sp>
          <p:nvSpPr>
            <p:cNvPr id="418" name="Google Shape;418;p20"/>
            <p:cNvSpPr txBox="1"/>
            <p:nvPr/>
          </p:nvSpPr>
          <p:spPr>
            <a:xfrm>
              <a:off x="9135833" y="4477550"/>
              <a:ext cx="60577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1人</a:t>
              </a:r>
              <a:endParaRPr sz="1200" b="1" i="0" u="none" strike="noStrike" cap="none">
                <a:solidFill>
                  <a:srgbClr val="595959"/>
                </a:solidFill>
                <a:latin typeface="Meiryo"/>
                <a:ea typeface="Meiryo"/>
                <a:cs typeface="Meiryo"/>
                <a:sym typeface="Meiryo"/>
              </a:endParaRPr>
            </a:p>
          </p:txBody>
        </p:sp>
        <p:sp>
          <p:nvSpPr>
            <p:cNvPr id="419" name="Google Shape;419;p20"/>
            <p:cNvSpPr txBox="1"/>
            <p:nvPr/>
          </p:nvSpPr>
          <p:spPr>
            <a:xfrm>
              <a:off x="10252402" y="2321925"/>
              <a:ext cx="115089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2時間30分</a:t>
              </a:r>
              <a:endParaRPr sz="1200" b="1" i="0" u="none" strike="noStrike" cap="none">
                <a:solidFill>
                  <a:srgbClr val="595959"/>
                </a:solidFill>
                <a:latin typeface="Meiryo"/>
                <a:ea typeface="Meiryo"/>
                <a:cs typeface="Meiryo"/>
                <a:sym typeface="Meiryo"/>
              </a:endParaRPr>
            </a:p>
          </p:txBody>
        </p:sp>
        <p:sp>
          <p:nvSpPr>
            <p:cNvPr id="420" name="Google Shape;420;p20"/>
            <p:cNvSpPr txBox="1"/>
            <p:nvPr/>
          </p:nvSpPr>
          <p:spPr>
            <a:xfrm>
              <a:off x="10252402" y="2741368"/>
              <a:ext cx="12126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1時間40分</a:t>
              </a:r>
              <a:endParaRPr sz="1200" b="1" i="0" u="none" strike="noStrike" cap="none">
                <a:solidFill>
                  <a:srgbClr val="595959"/>
                </a:solidFill>
                <a:latin typeface="Meiryo"/>
                <a:ea typeface="Meiryo"/>
                <a:cs typeface="Meiryo"/>
                <a:sym typeface="Meiryo"/>
              </a:endParaRPr>
            </a:p>
          </p:txBody>
        </p:sp>
        <p:sp>
          <p:nvSpPr>
            <p:cNvPr id="421" name="Google Shape;421;p20"/>
            <p:cNvSpPr txBox="1"/>
            <p:nvPr/>
          </p:nvSpPr>
          <p:spPr>
            <a:xfrm>
              <a:off x="10252402" y="3173609"/>
              <a:ext cx="12126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1時間20分</a:t>
              </a:r>
              <a:endParaRPr sz="1200" b="1" i="0" u="none" strike="noStrike" cap="none">
                <a:solidFill>
                  <a:srgbClr val="595959"/>
                </a:solidFill>
                <a:latin typeface="Meiryo"/>
                <a:ea typeface="Meiryo"/>
                <a:cs typeface="Meiryo"/>
                <a:sym typeface="Meiryo"/>
              </a:endParaRPr>
            </a:p>
          </p:txBody>
        </p:sp>
        <p:sp>
          <p:nvSpPr>
            <p:cNvPr id="422" name="Google Shape;422;p20"/>
            <p:cNvSpPr txBox="1"/>
            <p:nvPr/>
          </p:nvSpPr>
          <p:spPr>
            <a:xfrm>
              <a:off x="10252402" y="3605371"/>
              <a:ext cx="12126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2時間</a:t>
              </a:r>
              <a:endParaRPr sz="1200" b="1" i="0" u="none" strike="noStrike" cap="none">
                <a:solidFill>
                  <a:srgbClr val="595959"/>
                </a:solidFill>
                <a:latin typeface="Meiryo"/>
                <a:ea typeface="Meiryo"/>
                <a:cs typeface="Meiryo"/>
                <a:sym typeface="Meiryo"/>
              </a:endParaRPr>
            </a:p>
          </p:txBody>
        </p:sp>
        <p:sp>
          <p:nvSpPr>
            <p:cNvPr id="423" name="Google Shape;423;p20"/>
            <p:cNvSpPr txBox="1"/>
            <p:nvPr/>
          </p:nvSpPr>
          <p:spPr>
            <a:xfrm>
              <a:off x="10252402" y="4028143"/>
              <a:ext cx="12126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3時間20分</a:t>
              </a:r>
              <a:endParaRPr sz="1200" b="1" i="0" u="none" strike="noStrike" cap="none">
                <a:solidFill>
                  <a:srgbClr val="595959"/>
                </a:solidFill>
                <a:latin typeface="Meiryo"/>
                <a:ea typeface="Meiryo"/>
                <a:cs typeface="Meiryo"/>
                <a:sym typeface="Meiryo"/>
              </a:endParaRPr>
            </a:p>
          </p:txBody>
        </p:sp>
        <p:sp>
          <p:nvSpPr>
            <p:cNvPr id="424" name="Google Shape;424;p20"/>
            <p:cNvSpPr txBox="1"/>
            <p:nvPr/>
          </p:nvSpPr>
          <p:spPr>
            <a:xfrm>
              <a:off x="10252402" y="4470857"/>
              <a:ext cx="12126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1時間30分</a:t>
              </a:r>
              <a:endParaRPr sz="1200" b="1" i="0" u="none" strike="noStrike" cap="none">
                <a:solidFill>
                  <a:srgbClr val="595959"/>
                </a:solidFill>
                <a:latin typeface="Meiryo"/>
                <a:ea typeface="Meiryo"/>
                <a:cs typeface="Meiryo"/>
                <a:sym typeface="Meiryo"/>
              </a:endParaRPr>
            </a:p>
          </p:txBody>
        </p:sp>
        <p:sp>
          <p:nvSpPr>
            <p:cNvPr id="425" name="Google Shape;425;p20"/>
            <p:cNvSpPr txBox="1"/>
            <p:nvPr/>
          </p:nvSpPr>
          <p:spPr>
            <a:xfrm>
              <a:off x="10252402" y="4892501"/>
              <a:ext cx="121260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2時間30分</a:t>
              </a:r>
              <a:endParaRPr sz="1200" b="1" i="0" u="none" strike="noStrike" cap="none">
                <a:solidFill>
                  <a:srgbClr val="595959"/>
                </a:solidFill>
                <a:latin typeface="Meiryo"/>
                <a:ea typeface="Meiryo"/>
                <a:cs typeface="Meiryo"/>
                <a:sym typeface="Meiryo"/>
              </a:endParaRPr>
            </a:p>
          </p:txBody>
        </p:sp>
        <p:sp>
          <p:nvSpPr>
            <p:cNvPr id="426" name="Google Shape;426;p20"/>
            <p:cNvSpPr txBox="1"/>
            <p:nvPr/>
          </p:nvSpPr>
          <p:spPr>
            <a:xfrm>
              <a:off x="10061232" y="5324354"/>
              <a:ext cx="15076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FC7DBB"/>
                  </a:solidFill>
                  <a:latin typeface="Meiryo"/>
                  <a:ea typeface="Meiryo"/>
                  <a:cs typeface="Meiryo"/>
                  <a:sym typeface="Meiryo"/>
                </a:rPr>
                <a:t>14時間50分</a:t>
              </a:r>
              <a:endParaRPr sz="1800" b="1" i="0" u="none" strike="noStrike" cap="none">
                <a:solidFill>
                  <a:srgbClr val="FC7DBB"/>
                </a:solidFill>
                <a:latin typeface="Meiryo"/>
                <a:ea typeface="Meiryo"/>
                <a:cs typeface="Meiryo"/>
                <a:sym typeface="Meiryo"/>
              </a:endParaRPr>
            </a:p>
          </p:txBody>
        </p:sp>
        <p:cxnSp>
          <p:nvCxnSpPr>
            <p:cNvPr id="427" name="Google Shape;427;p20"/>
            <p:cNvCxnSpPr/>
            <p:nvPr/>
          </p:nvCxnSpPr>
          <p:spPr>
            <a:xfrm rot="10800000">
              <a:off x="2435635" y="2234536"/>
              <a:ext cx="0" cy="2999322"/>
            </a:xfrm>
            <a:prstGeom prst="straightConnector1">
              <a:avLst/>
            </a:prstGeom>
            <a:noFill/>
            <a:ln w="19050" cap="sq" cmpd="sng">
              <a:solidFill>
                <a:srgbClr val="3F3F3F"/>
              </a:solidFill>
              <a:prstDash val="solid"/>
              <a:round/>
              <a:headEnd type="none" w="sm" len="sm"/>
              <a:tailEnd type="none" w="sm" len="sm"/>
            </a:ln>
          </p:spPr>
        </p:cxnSp>
        <p:cxnSp>
          <p:nvCxnSpPr>
            <p:cNvPr id="428" name="Google Shape;428;p20"/>
            <p:cNvCxnSpPr/>
            <p:nvPr/>
          </p:nvCxnSpPr>
          <p:spPr>
            <a:xfrm rot="10800000">
              <a:off x="8857402" y="1852662"/>
              <a:ext cx="0" cy="3381195"/>
            </a:xfrm>
            <a:prstGeom prst="straightConnector1">
              <a:avLst/>
            </a:prstGeom>
            <a:noFill/>
            <a:ln w="19050" cap="sq" cmpd="sng">
              <a:solidFill>
                <a:srgbClr val="3F3F3F"/>
              </a:solidFill>
              <a:prstDash val="solid"/>
              <a:round/>
              <a:headEnd type="none" w="sm" len="sm"/>
              <a:tailEnd type="none" w="sm" len="sm"/>
            </a:ln>
          </p:spPr>
        </p:cxnSp>
        <p:cxnSp>
          <p:nvCxnSpPr>
            <p:cNvPr id="429" name="Google Shape;429;p20"/>
            <p:cNvCxnSpPr/>
            <p:nvPr/>
          </p:nvCxnSpPr>
          <p:spPr>
            <a:xfrm rot="10800000">
              <a:off x="7672834" y="1852662"/>
              <a:ext cx="0" cy="3381195"/>
            </a:xfrm>
            <a:prstGeom prst="straightConnector1">
              <a:avLst/>
            </a:prstGeom>
            <a:noFill/>
            <a:ln w="19050" cap="sq" cmpd="sng">
              <a:solidFill>
                <a:srgbClr val="3F3F3F"/>
              </a:solidFill>
              <a:prstDash val="solid"/>
              <a:round/>
              <a:headEnd type="none" w="sm" len="sm"/>
              <a:tailEnd type="none" w="sm" len="sm"/>
            </a:ln>
          </p:spPr>
        </p:cxnSp>
        <p:cxnSp>
          <p:nvCxnSpPr>
            <p:cNvPr id="430" name="Google Shape;430;p20"/>
            <p:cNvCxnSpPr/>
            <p:nvPr/>
          </p:nvCxnSpPr>
          <p:spPr>
            <a:xfrm rot="10800000">
              <a:off x="6488266" y="1852662"/>
              <a:ext cx="0" cy="3381195"/>
            </a:xfrm>
            <a:prstGeom prst="straightConnector1">
              <a:avLst/>
            </a:prstGeom>
            <a:noFill/>
            <a:ln w="19050" cap="sq" cmpd="sng">
              <a:solidFill>
                <a:srgbClr val="3F3F3F"/>
              </a:solidFill>
              <a:prstDash val="solid"/>
              <a:round/>
              <a:headEnd type="none" w="sm" len="sm"/>
              <a:tailEnd type="none" w="sm" len="sm"/>
            </a:ln>
          </p:spPr>
        </p:cxnSp>
      </p:grpSp>
      <p:sp>
        <p:nvSpPr>
          <p:cNvPr id="431" name="Google Shape;431;p20"/>
          <p:cNvSpPr txBox="1"/>
          <p:nvPr/>
        </p:nvSpPr>
        <p:spPr>
          <a:xfrm>
            <a:off x="1034785" y="1451727"/>
            <a:ext cx="880934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sng" strike="noStrike" cap="none">
                <a:solidFill>
                  <a:srgbClr val="FC7DBB"/>
                </a:solidFill>
                <a:latin typeface="Meiryo"/>
                <a:ea typeface="Meiryo"/>
                <a:cs typeface="Meiryo"/>
                <a:sym typeface="Meiryo"/>
              </a:rPr>
              <a:t>対応1件にかかる１ヶ月の作業時間＝対応1件にかかる時間×１ヶ月の対応回数×関係者の人数</a:t>
            </a:r>
            <a:endParaRPr sz="1600" b="1" i="0" u="sng" strike="noStrike" cap="none">
              <a:solidFill>
                <a:srgbClr val="FC7DBB"/>
              </a:solidFill>
              <a:latin typeface="Meiryo"/>
              <a:ea typeface="Meiryo"/>
              <a:cs typeface="Meiryo"/>
              <a:sym typeface="Meiryo"/>
            </a:endParaRPr>
          </a:p>
        </p:txBody>
      </p:sp>
      <p:sp>
        <p:nvSpPr>
          <p:cNvPr id="432" name="Google Shape;432;p20"/>
          <p:cNvSpPr txBox="1"/>
          <p:nvPr/>
        </p:nvSpPr>
        <p:spPr>
          <a:xfrm>
            <a:off x="528100" y="1962248"/>
            <a:ext cx="214674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595959"/>
                </a:solidFill>
                <a:latin typeface="Meiryo"/>
                <a:ea typeface="Meiryo"/>
                <a:cs typeface="Meiryo"/>
                <a:sym typeface="Meiryo"/>
              </a:rPr>
              <a:t>表をカスタマイズしてご利用ください</a:t>
            </a:r>
            <a:endParaRPr sz="1400" b="0" i="0" u="none" strike="noStrike" cap="none">
              <a:solidFill>
                <a:srgbClr val="000000"/>
              </a:solidFill>
              <a:latin typeface="Arial"/>
              <a:ea typeface="Arial"/>
              <a:cs typeface="Arial"/>
              <a:sym typeface="Arial"/>
            </a:endParaRPr>
          </a:p>
        </p:txBody>
      </p:sp>
      <p:sp>
        <p:nvSpPr>
          <p:cNvPr id="433" name="Google Shape;433;p20"/>
          <p:cNvSpPr txBox="1"/>
          <p:nvPr/>
        </p:nvSpPr>
        <p:spPr>
          <a:xfrm>
            <a:off x="469126" y="130418"/>
            <a:ext cx="198002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投資対効果</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1"/>
          <p:cNvSpPr txBox="1"/>
          <p:nvPr/>
        </p:nvSpPr>
        <p:spPr>
          <a:xfrm>
            <a:off x="1302059" y="3075057"/>
            <a:ext cx="958788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a:solidFill>
                  <a:schemeClr val="lt1"/>
                </a:solidFill>
                <a:latin typeface="Meiryo"/>
                <a:ea typeface="Meiryo"/>
                <a:cs typeface="Meiryo"/>
                <a:sym typeface="Meiryo"/>
              </a:rPr>
              <a:t>タスク・プロジェクト管理ツールの比較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22"/>
          <p:cNvGrpSpPr/>
          <p:nvPr/>
        </p:nvGrpSpPr>
        <p:grpSpPr>
          <a:xfrm>
            <a:off x="2014521" y="1149725"/>
            <a:ext cx="8162958" cy="5109437"/>
            <a:chOff x="2014521" y="982527"/>
            <a:chExt cx="8162958" cy="5109437"/>
          </a:xfrm>
        </p:grpSpPr>
        <p:cxnSp>
          <p:nvCxnSpPr>
            <p:cNvPr id="444" name="Google Shape;444;p22"/>
            <p:cNvCxnSpPr>
              <a:stCxn id="445" idx="2"/>
              <a:endCxn id="446" idx="0"/>
            </p:cNvCxnSpPr>
            <p:nvPr/>
          </p:nvCxnSpPr>
          <p:spPr>
            <a:xfrm>
              <a:off x="5853663" y="1351859"/>
              <a:ext cx="24300" cy="4370700"/>
            </a:xfrm>
            <a:prstGeom prst="straightConnector1">
              <a:avLst/>
            </a:prstGeom>
            <a:noFill/>
            <a:ln w="28575" cap="flat" cmpd="sng">
              <a:solidFill>
                <a:srgbClr val="7F7F7F"/>
              </a:solidFill>
              <a:prstDash val="solid"/>
              <a:round/>
              <a:headEnd type="none" w="sm" len="sm"/>
              <a:tailEnd type="none" w="sm" len="sm"/>
            </a:ln>
          </p:spPr>
        </p:cxnSp>
        <p:grpSp>
          <p:nvGrpSpPr>
            <p:cNvPr id="447" name="Google Shape;447;p22"/>
            <p:cNvGrpSpPr/>
            <p:nvPr/>
          </p:nvGrpSpPr>
          <p:grpSpPr>
            <a:xfrm>
              <a:off x="2014521" y="982527"/>
              <a:ext cx="8162958" cy="5109437"/>
              <a:chOff x="2014521" y="982527"/>
              <a:chExt cx="8162958" cy="5109437"/>
            </a:xfrm>
          </p:grpSpPr>
          <p:sp>
            <p:nvSpPr>
              <p:cNvPr id="448" name="Google Shape;448;p22"/>
              <p:cNvSpPr txBox="1"/>
              <p:nvPr/>
            </p:nvSpPr>
            <p:spPr>
              <a:xfrm>
                <a:off x="6505827" y="4040136"/>
                <a:ext cx="1002920" cy="11078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99"/>
                  <a:buFont typeface="Arial"/>
                  <a:buNone/>
                </a:pPr>
                <a:r>
                  <a:rPr lang="ja-JP" sz="6599" b="0" i="0" u="none" strike="noStrike" cap="none">
                    <a:solidFill>
                      <a:srgbClr val="EAF1DD"/>
                    </a:solidFill>
                    <a:latin typeface="Meiryo"/>
                    <a:ea typeface="Meiryo"/>
                    <a:cs typeface="Meiryo"/>
                    <a:sym typeface="Meiryo"/>
                  </a:rPr>
                  <a:t>Ｄ</a:t>
                </a:r>
                <a:endParaRPr sz="1400" b="0" i="0" u="none" strike="noStrike" cap="none">
                  <a:solidFill>
                    <a:srgbClr val="000000"/>
                  </a:solidFill>
                  <a:latin typeface="Arial"/>
                  <a:ea typeface="Arial"/>
                  <a:cs typeface="Arial"/>
                  <a:sym typeface="Arial"/>
                </a:endParaRPr>
              </a:p>
            </p:txBody>
          </p:sp>
          <p:sp>
            <p:nvSpPr>
              <p:cNvPr id="449" name="Google Shape;449;p22"/>
              <p:cNvSpPr txBox="1"/>
              <p:nvPr/>
            </p:nvSpPr>
            <p:spPr>
              <a:xfrm>
                <a:off x="4343612" y="4041938"/>
                <a:ext cx="1002920" cy="11078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99"/>
                  <a:buFont typeface="Arial"/>
                  <a:buNone/>
                </a:pPr>
                <a:r>
                  <a:rPr lang="ja-JP" sz="6599" b="0" i="0" u="none" strike="noStrike" cap="none">
                    <a:solidFill>
                      <a:srgbClr val="EAF1DD"/>
                    </a:solidFill>
                    <a:latin typeface="Meiryo"/>
                    <a:ea typeface="Meiryo"/>
                    <a:cs typeface="Meiryo"/>
                    <a:sym typeface="Meiryo"/>
                  </a:rPr>
                  <a:t>Ｃ</a:t>
                </a:r>
                <a:endParaRPr sz="1400" b="0" i="0" u="none" strike="noStrike" cap="none">
                  <a:solidFill>
                    <a:srgbClr val="000000"/>
                  </a:solidFill>
                  <a:latin typeface="Arial"/>
                  <a:ea typeface="Arial"/>
                  <a:cs typeface="Arial"/>
                  <a:sym typeface="Arial"/>
                </a:endParaRPr>
              </a:p>
            </p:txBody>
          </p:sp>
          <p:sp>
            <p:nvSpPr>
              <p:cNvPr id="450" name="Google Shape;450;p22"/>
              <p:cNvSpPr txBox="1"/>
              <p:nvPr/>
            </p:nvSpPr>
            <p:spPr>
              <a:xfrm>
                <a:off x="6443303" y="1711161"/>
                <a:ext cx="1002920" cy="11078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99"/>
                  <a:buFont typeface="Arial"/>
                  <a:buNone/>
                </a:pPr>
                <a:r>
                  <a:rPr lang="ja-JP" sz="6599" b="0" i="0" u="none" strike="noStrike" cap="none">
                    <a:solidFill>
                      <a:srgbClr val="EAF1DD"/>
                    </a:solidFill>
                    <a:latin typeface="Meiryo"/>
                    <a:ea typeface="Meiryo"/>
                    <a:cs typeface="Meiryo"/>
                    <a:sym typeface="Meiryo"/>
                  </a:rPr>
                  <a:t>Ｂ</a:t>
                </a:r>
                <a:endParaRPr sz="1400" b="0" i="0" u="none" strike="noStrike" cap="none">
                  <a:solidFill>
                    <a:srgbClr val="000000"/>
                  </a:solidFill>
                  <a:latin typeface="Arial"/>
                  <a:ea typeface="Arial"/>
                  <a:cs typeface="Arial"/>
                  <a:sym typeface="Arial"/>
                </a:endParaRPr>
              </a:p>
            </p:txBody>
          </p:sp>
          <p:sp>
            <p:nvSpPr>
              <p:cNvPr id="451" name="Google Shape;451;p22"/>
              <p:cNvSpPr txBox="1"/>
              <p:nvPr/>
            </p:nvSpPr>
            <p:spPr>
              <a:xfrm>
                <a:off x="4405865" y="1702660"/>
                <a:ext cx="1002920" cy="11078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99"/>
                  <a:buFont typeface="Arial"/>
                  <a:buNone/>
                </a:pPr>
                <a:r>
                  <a:rPr lang="ja-JP" sz="6599" b="0" i="0" u="none" strike="noStrike" cap="none">
                    <a:solidFill>
                      <a:srgbClr val="EAF1DD"/>
                    </a:solidFill>
                    <a:latin typeface="Meiryo"/>
                    <a:ea typeface="Meiryo"/>
                    <a:cs typeface="Meiryo"/>
                    <a:sym typeface="Meiryo"/>
                  </a:rPr>
                  <a:t>Ａ</a:t>
                </a:r>
                <a:endParaRPr sz="1400" b="0" i="0" u="none" strike="noStrike" cap="none">
                  <a:solidFill>
                    <a:srgbClr val="000000"/>
                  </a:solidFill>
                  <a:latin typeface="Arial"/>
                  <a:ea typeface="Arial"/>
                  <a:cs typeface="Arial"/>
                  <a:sym typeface="Arial"/>
                </a:endParaRPr>
              </a:p>
            </p:txBody>
          </p:sp>
          <p:cxnSp>
            <p:nvCxnSpPr>
              <p:cNvPr id="452" name="Google Shape;452;p22"/>
              <p:cNvCxnSpPr>
                <a:stCxn id="453" idx="1"/>
                <a:endCxn id="454" idx="3"/>
              </p:cNvCxnSpPr>
              <p:nvPr/>
            </p:nvCxnSpPr>
            <p:spPr>
              <a:xfrm rot="10800000">
                <a:off x="3679369" y="3704443"/>
                <a:ext cx="4605600" cy="0"/>
              </a:xfrm>
              <a:prstGeom prst="straightConnector1">
                <a:avLst/>
              </a:prstGeom>
              <a:noFill/>
              <a:ln w="28575" cap="flat" cmpd="sng">
                <a:solidFill>
                  <a:srgbClr val="7F7F7F"/>
                </a:solidFill>
                <a:prstDash val="solid"/>
                <a:round/>
                <a:headEnd type="none" w="sm" len="sm"/>
                <a:tailEnd type="none" w="sm" len="sm"/>
              </a:ln>
            </p:spPr>
          </p:cxnSp>
          <p:sp>
            <p:nvSpPr>
              <p:cNvPr id="445" name="Google Shape;445;p22"/>
              <p:cNvSpPr txBox="1"/>
              <p:nvPr/>
            </p:nvSpPr>
            <p:spPr>
              <a:xfrm>
                <a:off x="4820758" y="982527"/>
                <a:ext cx="2065810"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複雑多機能</a:t>
                </a:r>
                <a:endParaRPr sz="1400" b="0" i="0" u="none" strike="noStrike" cap="none">
                  <a:solidFill>
                    <a:srgbClr val="000000"/>
                  </a:solidFill>
                  <a:latin typeface="Arial"/>
                  <a:ea typeface="Arial"/>
                  <a:cs typeface="Arial"/>
                  <a:sym typeface="Arial"/>
                </a:endParaRPr>
              </a:p>
            </p:txBody>
          </p:sp>
          <p:sp>
            <p:nvSpPr>
              <p:cNvPr id="446" name="Google Shape;446;p22"/>
              <p:cNvSpPr txBox="1"/>
              <p:nvPr/>
            </p:nvSpPr>
            <p:spPr>
              <a:xfrm>
                <a:off x="4852932" y="5722632"/>
                <a:ext cx="2050090"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かんたんシンプル</a:t>
                </a:r>
                <a:endParaRPr sz="1400" b="0" i="0" u="none" strike="noStrike" cap="none">
                  <a:solidFill>
                    <a:srgbClr val="000000"/>
                  </a:solidFill>
                  <a:latin typeface="Arial"/>
                  <a:ea typeface="Arial"/>
                  <a:cs typeface="Arial"/>
                  <a:sym typeface="Arial"/>
                </a:endParaRPr>
              </a:p>
            </p:txBody>
          </p:sp>
          <p:sp>
            <p:nvSpPr>
              <p:cNvPr id="453" name="Google Shape;453;p22"/>
              <p:cNvSpPr txBox="1"/>
              <p:nvPr/>
            </p:nvSpPr>
            <p:spPr>
              <a:xfrm>
                <a:off x="8284969" y="3381278"/>
                <a:ext cx="1892510"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外国産</a:t>
                </a:r>
                <a:endParaRPr sz="1800" b="1" i="0" u="none" strike="noStrike" cap="none">
                  <a:solidFill>
                    <a:srgbClr val="595959"/>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（サポート）</a:t>
                </a:r>
                <a:endParaRPr sz="1400" b="0" i="0" u="none" strike="noStrike" cap="none">
                  <a:solidFill>
                    <a:srgbClr val="000000"/>
                  </a:solidFill>
                  <a:latin typeface="Arial"/>
                  <a:ea typeface="Arial"/>
                  <a:cs typeface="Arial"/>
                  <a:sym typeface="Arial"/>
                </a:endParaRPr>
              </a:p>
            </p:txBody>
          </p:sp>
          <p:sp>
            <p:nvSpPr>
              <p:cNvPr id="454" name="Google Shape;454;p22"/>
              <p:cNvSpPr txBox="1"/>
              <p:nvPr/>
            </p:nvSpPr>
            <p:spPr>
              <a:xfrm>
                <a:off x="2014521" y="3381279"/>
                <a:ext cx="1664895"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国産</a:t>
                </a:r>
                <a:endParaRPr sz="1800" b="1" i="0" u="none" strike="noStrike" cap="none">
                  <a:solidFill>
                    <a:srgbClr val="595959"/>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（サポート）</a:t>
                </a:r>
                <a:endParaRPr sz="1400" b="0" i="0" u="none" strike="noStrike" cap="none">
                  <a:solidFill>
                    <a:srgbClr val="000000"/>
                  </a:solidFill>
                  <a:latin typeface="Arial"/>
                  <a:ea typeface="Arial"/>
                  <a:cs typeface="Arial"/>
                  <a:sym typeface="Arial"/>
                </a:endParaRPr>
              </a:p>
            </p:txBody>
          </p:sp>
          <p:pic>
            <p:nvPicPr>
              <p:cNvPr id="455" name="Google Shape;455;p22"/>
              <p:cNvPicPr preferRelativeResize="0"/>
              <p:nvPr/>
            </p:nvPicPr>
            <p:blipFill rotWithShape="1">
              <a:blip r:embed="rId3">
                <a:alphaModFix/>
              </a:blip>
              <a:srcRect l="14827" t="24624" r="15131" b="20145"/>
              <a:stretch/>
            </p:blipFill>
            <p:spPr>
              <a:xfrm>
                <a:off x="3450016" y="4821475"/>
                <a:ext cx="1457909" cy="593964"/>
              </a:xfrm>
              <a:prstGeom prst="rect">
                <a:avLst/>
              </a:prstGeom>
              <a:noFill/>
              <a:ln>
                <a:noFill/>
              </a:ln>
            </p:spPr>
          </p:pic>
          <p:sp>
            <p:nvSpPr>
              <p:cNvPr id="456" name="Google Shape;456;p22"/>
              <p:cNvSpPr txBox="1"/>
              <p:nvPr/>
            </p:nvSpPr>
            <p:spPr>
              <a:xfrm>
                <a:off x="4483254" y="1581615"/>
                <a:ext cx="1109599" cy="5232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ツールB</a:t>
                </a:r>
                <a:endParaRPr sz="1200" b="0" i="0" u="none" strike="noStrike" cap="none">
                  <a:solidFill>
                    <a:srgbClr val="595959"/>
                  </a:solidFill>
                  <a:latin typeface="Meiryo"/>
                  <a:ea typeface="Meiryo"/>
                  <a:cs typeface="Meiryo"/>
                  <a:sym typeface="Meiryo"/>
                </a:endParaRPr>
              </a:p>
            </p:txBody>
          </p:sp>
          <p:sp>
            <p:nvSpPr>
              <p:cNvPr id="457" name="Google Shape;457;p22"/>
              <p:cNvSpPr txBox="1"/>
              <p:nvPr/>
            </p:nvSpPr>
            <p:spPr>
              <a:xfrm>
                <a:off x="4102952" y="2591469"/>
                <a:ext cx="11095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ツールC</a:t>
                </a:r>
                <a:endParaRPr sz="1200" b="0" i="0" u="none" strike="noStrike" cap="none">
                  <a:solidFill>
                    <a:srgbClr val="595959"/>
                  </a:solidFill>
                  <a:latin typeface="Meiryo"/>
                  <a:ea typeface="Meiryo"/>
                  <a:cs typeface="Meiryo"/>
                  <a:sym typeface="Meiryo"/>
                </a:endParaRPr>
              </a:p>
            </p:txBody>
          </p:sp>
          <p:sp>
            <p:nvSpPr>
              <p:cNvPr id="458" name="Google Shape;458;p22"/>
              <p:cNvSpPr txBox="1"/>
              <p:nvPr/>
            </p:nvSpPr>
            <p:spPr>
              <a:xfrm>
                <a:off x="6624585" y="1860138"/>
                <a:ext cx="110959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ツールA</a:t>
                </a:r>
                <a:endParaRPr sz="1200" b="0" i="0" u="none" strike="noStrike" cap="none">
                  <a:solidFill>
                    <a:srgbClr val="595959"/>
                  </a:solidFill>
                  <a:latin typeface="Meiryo"/>
                  <a:ea typeface="Meiryo"/>
                  <a:cs typeface="Meiryo"/>
                  <a:sym typeface="Meiryo"/>
                </a:endParaRPr>
              </a:p>
            </p:txBody>
          </p:sp>
          <p:sp>
            <p:nvSpPr>
              <p:cNvPr id="459" name="Google Shape;459;p22"/>
              <p:cNvSpPr txBox="1"/>
              <p:nvPr/>
            </p:nvSpPr>
            <p:spPr>
              <a:xfrm>
                <a:off x="7197178" y="1447979"/>
                <a:ext cx="113364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ツールM</a:t>
                </a:r>
                <a:endParaRPr sz="1200" b="0" i="0" u="none" strike="noStrike" cap="none">
                  <a:solidFill>
                    <a:srgbClr val="595959"/>
                  </a:solidFill>
                  <a:latin typeface="Meiryo"/>
                  <a:ea typeface="Meiryo"/>
                  <a:cs typeface="Meiryo"/>
                  <a:sym typeface="Meiryo"/>
                </a:endParaRPr>
              </a:p>
            </p:txBody>
          </p:sp>
          <p:sp>
            <p:nvSpPr>
              <p:cNvPr id="460" name="Google Shape;460;p22"/>
              <p:cNvSpPr txBox="1"/>
              <p:nvPr/>
            </p:nvSpPr>
            <p:spPr>
              <a:xfrm>
                <a:off x="7558321" y="2204893"/>
                <a:ext cx="11592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ツールW</a:t>
                </a:r>
                <a:endParaRPr sz="1200" b="0" i="0" u="none" strike="noStrike" cap="none">
                  <a:solidFill>
                    <a:srgbClr val="595959"/>
                  </a:solidFill>
                  <a:latin typeface="Meiryo"/>
                  <a:ea typeface="Meiryo"/>
                  <a:cs typeface="Meiryo"/>
                  <a:sym typeface="Meiryo"/>
                </a:endParaRPr>
              </a:p>
            </p:txBody>
          </p:sp>
          <p:sp>
            <p:nvSpPr>
              <p:cNvPr id="461" name="Google Shape;461;p22"/>
              <p:cNvSpPr txBox="1"/>
              <p:nvPr/>
            </p:nvSpPr>
            <p:spPr>
              <a:xfrm>
                <a:off x="6741719" y="3100484"/>
                <a:ext cx="109998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ツールE</a:t>
                </a:r>
                <a:endParaRPr sz="1200" b="0" i="0" u="none" strike="noStrike" cap="none">
                  <a:solidFill>
                    <a:srgbClr val="595959"/>
                  </a:solidFill>
                  <a:latin typeface="Meiryo"/>
                  <a:ea typeface="Meiryo"/>
                  <a:cs typeface="Meiryo"/>
                  <a:sym typeface="Meiryo"/>
                </a:endParaRPr>
              </a:p>
            </p:txBody>
          </p:sp>
          <p:sp>
            <p:nvSpPr>
              <p:cNvPr id="462" name="Google Shape;462;p22"/>
              <p:cNvSpPr txBox="1"/>
              <p:nvPr/>
            </p:nvSpPr>
            <p:spPr>
              <a:xfrm>
                <a:off x="6804447" y="2741921"/>
                <a:ext cx="110318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ツールT</a:t>
                </a:r>
                <a:endParaRPr sz="1200" b="0" i="0" u="none" strike="noStrike" cap="none">
                  <a:solidFill>
                    <a:srgbClr val="595959"/>
                  </a:solidFill>
                  <a:latin typeface="Meiryo"/>
                  <a:ea typeface="Meiryo"/>
                  <a:cs typeface="Meiryo"/>
                  <a:sym typeface="Meiryo"/>
                </a:endParaRPr>
              </a:p>
            </p:txBody>
          </p:sp>
          <p:sp>
            <p:nvSpPr>
              <p:cNvPr id="463" name="Google Shape;463;p22"/>
              <p:cNvSpPr txBox="1"/>
              <p:nvPr/>
            </p:nvSpPr>
            <p:spPr>
              <a:xfrm>
                <a:off x="6505827" y="3872476"/>
                <a:ext cx="109036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a:t>
                </a:r>
                <a:r>
                  <a:rPr lang="ja-JP" sz="1200" b="0" i="0" u="none" strike="noStrike" cap="none">
                    <a:solidFill>
                      <a:srgbClr val="595959"/>
                    </a:solidFill>
                    <a:latin typeface="Meiryo"/>
                    <a:ea typeface="Meiryo"/>
                    <a:cs typeface="Meiryo"/>
                    <a:sym typeface="Meiryo"/>
                  </a:rPr>
                  <a:t>ツールL</a:t>
                </a:r>
                <a:endParaRPr sz="1200" b="0" i="0" u="none" strike="noStrike" cap="none">
                  <a:solidFill>
                    <a:srgbClr val="595959"/>
                  </a:solidFill>
                  <a:latin typeface="Meiryo"/>
                  <a:ea typeface="Meiryo"/>
                  <a:cs typeface="Meiryo"/>
                  <a:sym typeface="Meiryo"/>
                </a:endParaRPr>
              </a:p>
            </p:txBody>
          </p:sp>
        </p:grpSp>
      </p:grpSp>
      <p:sp>
        <p:nvSpPr>
          <p:cNvPr id="464" name="Google Shape;464;p22"/>
          <p:cNvSpPr txBox="1"/>
          <p:nvPr/>
        </p:nvSpPr>
        <p:spPr>
          <a:xfrm>
            <a:off x="469126" y="130418"/>
            <a:ext cx="844333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タスク・プロジェクト管理ツールのポジショニング</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3"/>
          <p:cNvSpPr txBox="1"/>
          <p:nvPr/>
        </p:nvSpPr>
        <p:spPr>
          <a:xfrm>
            <a:off x="838200" y="1149281"/>
            <a:ext cx="10597055" cy="9489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50"/>
              <a:buFont typeface="Arial"/>
              <a:buNone/>
            </a:pPr>
            <a:r>
              <a:rPr lang="ja-JP" sz="2450" b="1" i="0" u="none" strike="noStrike" cap="none">
                <a:solidFill>
                  <a:srgbClr val="595959"/>
                </a:solidFill>
                <a:latin typeface="Meiryo"/>
                <a:ea typeface="Meiryo"/>
                <a:cs typeface="Meiryo"/>
                <a:sym typeface="Meiryo"/>
              </a:rPr>
              <a:t>管理ツールに選択時に大切なポイントは3つあります。</a:t>
            </a:r>
            <a:endParaRPr sz="2450" b="1" i="0" u="none" strike="noStrike" cap="none">
              <a:solidFill>
                <a:srgbClr val="595959"/>
              </a:solidFill>
              <a:latin typeface="Meiryo"/>
              <a:ea typeface="Meiryo"/>
              <a:cs typeface="Meiryo"/>
              <a:sym typeface="Meiryo"/>
            </a:endParaRPr>
          </a:p>
          <a:p>
            <a:pPr marL="0" marR="0" lvl="0" indent="0" algn="ctr" rtl="0">
              <a:lnSpc>
                <a:spcPct val="100000"/>
              </a:lnSpc>
              <a:spcBef>
                <a:spcPts val="800"/>
              </a:spcBef>
              <a:spcAft>
                <a:spcPts val="0"/>
              </a:spcAft>
              <a:buClr>
                <a:srgbClr val="000000"/>
              </a:buClr>
              <a:buSzPts val="2450"/>
              <a:buFont typeface="Arial"/>
              <a:buNone/>
            </a:pPr>
            <a:r>
              <a:rPr lang="ja-JP" sz="2450" b="1" i="0" u="none" strike="noStrike" cap="none">
                <a:solidFill>
                  <a:srgbClr val="595959"/>
                </a:solidFill>
                <a:latin typeface="Meiryo"/>
                <a:ea typeface="Meiryo"/>
                <a:cs typeface="Meiryo"/>
                <a:sym typeface="Meiryo"/>
              </a:rPr>
              <a:t>導入障壁が低く、利用定着の実現が大切です。</a:t>
            </a:r>
            <a:endParaRPr sz="2450" b="1" i="0" u="none" strike="noStrike" cap="none">
              <a:solidFill>
                <a:srgbClr val="595959"/>
              </a:solidFill>
              <a:latin typeface="Meiryo"/>
              <a:ea typeface="Meiryo"/>
              <a:cs typeface="Meiryo"/>
              <a:sym typeface="Meiryo"/>
            </a:endParaRPr>
          </a:p>
        </p:txBody>
      </p:sp>
      <p:grpSp>
        <p:nvGrpSpPr>
          <p:cNvPr id="470" name="Google Shape;470;p23"/>
          <p:cNvGrpSpPr/>
          <p:nvPr/>
        </p:nvGrpSpPr>
        <p:grpSpPr>
          <a:xfrm>
            <a:off x="756649" y="2663017"/>
            <a:ext cx="10531598" cy="3146682"/>
            <a:chOff x="756649" y="2488089"/>
            <a:chExt cx="10531598" cy="3146682"/>
          </a:xfrm>
        </p:grpSpPr>
        <p:sp>
          <p:nvSpPr>
            <p:cNvPr id="471" name="Google Shape;471;p23"/>
            <p:cNvSpPr txBox="1"/>
            <p:nvPr/>
          </p:nvSpPr>
          <p:spPr>
            <a:xfrm>
              <a:off x="756649" y="2488089"/>
              <a:ext cx="800219" cy="8308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799"/>
                <a:buFont typeface="Arial"/>
                <a:buNone/>
              </a:pPr>
              <a:r>
                <a:rPr lang="ja-JP" sz="4799" b="0" i="0" u="none" strike="noStrike" cap="none">
                  <a:solidFill>
                    <a:srgbClr val="595959"/>
                  </a:solidFill>
                  <a:latin typeface="Arial"/>
                  <a:ea typeface="Arial"/>
                  <a:cs typeface="Arial"/>
                  <a:sym typeface="Arial"/>
                </a:rPr>
                <a:t>01</a:t>
              </a:r>
              <a:endParaRPr sz="4799" b="0" i="0" u="none" strike="noStrike" cap="none">
                <a:solidFill>
                  <a:srgbClr val="595959"/>
                </a:solidFill>
                <a:latin typeface="Arial"/>
                <a:ea typeface="Arial"/>
                <a:cs typeface="Arial"/>
                <a:sym typeface="Arial"/>
              </a:endParaRPr>
            </a:p>
          </p:txBody>
        </p:sp>
        <p:sp>
          <p:nvSpPr>
            <p:cNvPr id="472" name="Google Shape;472;p23"/>
            <p:cNvSpPr txBox="1"/>
            <p:nvPr/>
          </p:nvSpPr>
          <p:spPr>
            <a:xfrm>
              <a:off x="4379917" y="2522670"/>
              <a:ext cx="800219" cy="8308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799"/>
                <a:buFont typeface="Arial"/>
                <a:buNone/>
              </a:pPr>
              <a:r>
                <a:rPr lang="ja-JP" sz="4799" b="0" i="0" u="none" strike="noStrike" cap="none">
                  <a:solidFill>
                    <a:srgbClr val="595959"/>
                  </a:solidFill>
                  <a:latin typeface="Arial"/>
                  <a:ea typeface="Arial"/>
                  <a:cs typeface="Arial"/>
                  <a:sym typeface="Arial"/>
                </a:rPr>
                <a:t>02</a:t>
              </a:r>
              <a:endParaRPr sz="4799" b="0" i="0" u="none" strike="noStrike" cap="none">
                <a:solidFill>
                  <a:srgbClr val="595959"/>
                </a:solidFill>
                <a:latin typeface="Arial"/>
                <a:ea typeface="Arial"/>
                <a:cs typeface="Arial"/>
                <a:sym typeface="Arial"/>
              </a:endParaRPr>
            </a:p>
          </p:txBody>
        </p:sp>
        <p:sp>
          <p:nvSpPr>
            <p:cNvPr id="473" name="Google Shape;473;p23"/>
            <p:cNvSpPr txBox="1"/>
            <p:nvPr/>
          </p:nvSpPr>
          <p:spPr>
            <a:xfrm>
              <a:off x="8124815" y="2514937"/>
              <a:ext cx="800219" cy="83086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799"/>
                <a:buFont typeface="Arial"/>
                <a:buNone/>
              </a:pPr>
              <a:r>
                <a:rPr lang="ja-JP" sz="4799" b="0" i="0" u="none" strike="noStrike" cap="none">
                  <a:solidFill>
                    <a:srgbClr val="595959"/>
                  </a:solidFill>
                  <a:latin typeface="Arial"/>
                  <a:ea typeface="Arial"/>
                  <a:cs typeface="Arial"/>
                  <a:sym typeface="Arial"/>
                </a:rPr>
                <a:t>03</a:t>
              </a:r>
              <a:endParaRPr sz="4799" b="0" i="0" u="none" strike="noStrike" cap="none">
                <a:solidFill>
                  <a:srgbClr val="595959"/>
                </a:solidFill>
                <a:latin typeface="Arial"/>
                <a:ea typeface="Arial"/>
                <a:cs typeface="Arial"/>
                <a:sym typeface="Arial"/>
              </a:endParaRPr>
            </a:p>
          </p:txBody>
        </p:sp>
        <p:sp>
          <p:nvSpPr>
            <p:cNvPr id="474" name="Google Shape;474;p23"/>
            <p:cNvSpPr/>
            <p:nvPr/>
          </p:nvSpPr>
          <p:spPr>
            <a:xfrm>
              <a:off x="1216485" y="2822573"/>
              <a:ext cx="2812198" cy="2812198"/>
            </a:xfrm>
            <a:prstGeom prst="ellipse">
              <a:avLst/>
            </a:prstGeom>
            <a:solidFill>
              <a:srgbClr val="FEF1F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ABF8E"/>
                </a:solidFill>
                <a:latin typeface="Meiryo"/>
                <a:ea typeface="Meiryo"/>
                <a:cs typeface="Meiryo"/>
                <a:sym typeface="Meiryo"/>
              </a:endParaRPr>
            </a:p>
          </p:txBody>
        </p:sp>
        <p:sp>
          <p:nvSpPr>
            <p:cNvPr id="475" name="Google Shape;475;p23"/>
            <p:cNvSpPr/>
            <p:nvPr/>
          </p:nvSpPr>
          <p:spPr>
            <a:xfrm>
              <a:off x="4846267" y="2822573"/>
              <a:ext cx="2812198" cy="2812198"/>
            </a:xfrm>
            <a:prstGeom prst="ellipse">
              <a:avLst/>
            </a:prstGeom>
            <a:solidFill>
              <a:srgbClr val="ECF5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ABF8E"/>
                </a:solidFill>
                <a:latin typeface="Meiryo"/>
                <a:ea typeface="Meiryo"/>
                <a:cs typeface="Meiryo"/>
                <a:sym typeface="Meiryo"/>
              </a:endParaRPr>
            </a:p>
          </p:txBody>
        </p:sp>
        <p:sp>
          <p:nvSpPr>
            <p:cNvPr id="476" name="Google Shape;476;p23"/>
            <p:cNvSpPr/>
            <p:nvPr/>
          </p:nvSpPr>
          <p:spPr>
            <a:xfrm>
              <a:off x="8476049" y="2822573"/>
              <a:ext cx="2812198" cy="2812198"/>
            </a:xfrm>
            <a:prstGeom prst="ellipse">
              <a:avLst/>
            </a:prstGeom>
            <a:solidFill>
              <a:srgbClr val="EDF7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ABF8E"/>
                </a:solidFill>
                <a:latin typeface="Meiryo"/>
                <a:ea typeface="Meiryo"/>
                <a:cs typeface="Meiryo"/>
                <a:sym typeface="Meiryo"/>
              </a:endParaRPr>
            </a:p>
          </p:txBody>
        </p:sp>
        <p:sp>
          <p:nvSpPr>
            <p:cNvPr id="477" name="Google Shape;477;p23"/>
            <p:cNvSpPr txBox="1"/>
            <p:nvPr/>
          </p:nvSpPr>
          <p:spPr>
            <a:xfrm>
              <a:off x="1471714" y="3967062"/>
              <a:ext cx="230173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使いやすさ</a:t>
              </a:r>
              <a:endParaRPr sz="2800" b="1" i="0" u="none" strike="noStrike" cap="none">
                <a:solidFill>
                  <a:srgbClr val="595959"/>
                </a:solidFill>
                <a:latin typeface="Meiryo"/>
                <a:ea typeface="Meiryo"/>
                <a:cs typeface="Meiryo"/>
                <a:sym typeface="Meiryo"/>
              </a:endParaRPr>
            </a:p>
          </p:txBody>
        </p:sp>
        <p:sp>
          <p:nvSpPr>
            <p:cNvPr id="478" name="Google Shape;478;p23"/>
            <p:cNvSpPr txBox="1"/>
            <p:nvPr/>
          </p:nvSpPr>
          <p:spPr>
            <a:xfrm>
              <a:off x="4905993" y="3700322"/>
              <a:ext cx="2812198" cy="1056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サポート</a:t>
              </a:r>
              <a:endParaRPr sz="2800" b="1" i="0" u="none" strike="noStrike" cap="none">
                <a:solidFill>
                  <a:srgbClr val="595959"/>
                </a:solidFill>
                <a:latin typeface="Meiryo"/>
                <a:ea typeface="Meiryo"/>
                <a:cs typeface="Meiryo"/>
                <a:sym typeface="Meiryo"/>
              </a:endParaRPr>
            </a:p>
            <a:p>
              <a:pPr marL="0" marR="0" lvl="0" indent="0" algn="ctr" rtl="0">
                <a:lnSpc>
                  <a:spcPct val="100000"/>
                </a:lnSpc>
                <a:spcBef>
                  <a:spcPts val="80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国産・外国産</a:t>
              </a:r>
              <a:endParaRPr sz="2800" b="1" i="0" u="none" strike="noStrike" cap="none">
                <a:solidFill>
                  <a:srgbClr val="595959"/>
                </a:solidFill>
                <a:latin typeface="Meiryo"/>
                <a:ea typeface="Meiryo"/>
                <a:cs typeface="Meiryo"/>
                <a:sym typeface="Meiryo"/>
              </a:endParaRPr>
            </a:p>
          </p:txBody>
        </p:sp>
        <p:sp>
          <p:nvSpPr>
            <p:cNvPr id="479" name="Google Shape;479;p23"/>
            <p:cNvSpPr txBox="1"/>
            <p:nvPr/>
          </p:nvSpPr>
          <p:spPr>
            <a:xfrm>
              <a:off x="8458338" y="4046336"/>
              <a:ext cx="281219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595959"/>
                  </a:solidFill>
                  <a:latin typeface="Meiryo"/>
                  <a:ea typeface="Meiryo"/>
                  <a:cs typeface="Meiryo"/>
                  <a:sym typeface="Meiryo"/>
                </a:rPr>
                <a:t>価格</a:t>
              </a:r>
              <a:endParaRPr sz="2800" b="1" i="0" u="none" strike="noStrike" cap="none">
                <a:solidFill>
                  <a:srgbClr val="595959"/>
                </a:solidFill>
                <a:latin typeface="Meiryo"/>
                <a:ea typeface="Meiryo"/>
                <a:cs typeface="Meiryo"/>
                <a:sym typeface="Meiryo"/>
              </a:endParaRPr>
            </a:p>
          </p:txBody>
        </p:sp>
      </p:grpSp>
      <p:sp>
        <p:nvSpPr>
          <p:cNvPr id="480" name="Google Shape;480;p23"/>
          <p:cNvSpPr txBox="1"/>
          <p:nvPr/>
        </p:nvSpPr>
        <p:spPr>
          <a:xfrm>
            <a:off x="469126" y="130418"/>
            <a:ext cx="700704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タスク・プロジェクト管理ツールの選び方</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pic>
        <p:nvPicPr>
          <p:cNvPr id="485" name="Google Shape;485;p24"/>
          <p:cNvPicPr preferRelativeResize="0"/>
          <p:nvPr/>
        </p:nvPicPr>
        <p:blipFill rotWithShape="1">
          <a:blip r:embed="rId3">
            <a:alphaModFix/>
          </a:blip>
          <a:srcRect l="14827" t="24624" r="15131" b="20145"/>
          <a:stretch/>
        </p:blipFill>
        <p:spPr>
          <a:xfrm>
            <a:off x="4296155" y="926269"/>
            <a:ext cx="3599690" cy="1466542"/>
          </a:xfrm>
          <a:prstGeom prst="rect">
            <a:avLst/>
          </a:prstGeom>
          <a:noFill/>
          <a:ln>
            <a:noFill/>
          </a:ln>
        </p:spPr>
      </p:pic>
      <p:sp>
        <p:nvSpPr>
          <p:cNvPr id="486" name="Google Shape;486;p24"/>
          <p:cNvSpPr/>
          <p:nvPr/>
        </p:nvSpPr>
        <p:spPr>
          <a:xfrm>
            <a:off x="588344" y="2411254"/>
            <a:ext cx="11015312" cy="1286891"/>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rgbClr val="000000"/>
              </a:buClr>
              <a:buSzPts val="2700"/>
              <a:buFont typeface="Arial"/>
              <a:buNone/>
            </a:pPr>
            <a:r>
              <a:rPr lang="ja-JP" sz="2700" b="1" i="0" u="none" strike="noStrike" cap="none">
                <a:solidFill>
                  <a:srgbClr val="366092"/>
                </a:solidFill>
                <a:latin typeface="Meiryo"/>
                <a:ea typeface="Meiryo"/>
                <a:cs typeface="Meiryo"/>
                <a:sym typeface="Meiryo"/>
              </a:rPr>
              <a:t>かんたんシンプル、サポートも充実。</a:t>
            </a:r>
            <a:endParaRPr sz="2700" b="1" i="0" u="none" strike="noStrike" cap="none">
              <a:solidFill>
                <a:srgbClr val="366092"/>
              </a:solidFill>
              <a:latin typeface="Meiryo"/>
              <a:ea typeface="Meiryo"/>
              <a:cs typeface="Meiryo"/>
              <a:sym typeface="Meiryo"/>
            </a:endParaRPr>
          </a:p>
          <a:p>
            <a:pPr marL="0" marR="0" lvl="0" indent="0" algn="ctr" rtl="0">
              <a:lnSpc>
                <a:spcPct val="150000"/>
              </a:lnSpc>
              <a:spcBef>
                <a:spcPts val="0"/>
              </a:spcBef>
              <a:spcAft>
                <a:spcPts val="0"/>
              </a:spcAft>
              <a:buClr>
                <a:srgbClr val="000000"/>
              </a:buClr>
              <a:buSzPts val="2700"/>
              <a:buFont typeface="Arial"/>
              <a:buNone/>
            </a:pPr>
            <a:r>
              <a:rPr lang="ja-JP" sz="2700" b="1" i="0" u="none" strike="noStrike" cap="none">
                <a:solidFill>
                  <a:srgbClr val="366092"/>
                </a:solidFill>
                <a:latin typeface="Meiryo"/>
                <a:ea typeface="Meiryo"/>
                <a:cs typeface="Meiryo"/>
                <a:sym typeface="Meiryo"/>
              </a:rPr>
              <a:t>「チームみんなでつかえる」国産タスクプロジェクト管理ツール</a:t>
            </a:r>
            <a:endParaRPr sz="2700" b="1" i="0" u="none" strike="noStrike" cap="none">
              <a:solidFill>
                <a:srgbClr val="366092"/>
              </a:solidFill>
              <a:latin typeface="Meiryo"/>
              <a:ea typeface="Meiryo"/>
              <a:cs typeface="Meiryo"/>
              <a:sym typeface="Meiryo"/>
            </a:endParaRPr>
          </a:p>
        </p:txBody>
      </p:sp>
      <p:sp>
        <p:nvSpPr>
          <p:cNvPr id="487" name="Google Shape;487;p24"/>
          <p:cNvSpPr txBox="1"/>
          <p:nvPr/>
        </p:nvSpPr>
        <p:spPr>
          <a:xfrm>
            <a:off x="1072304" y="4156603"/>
            <a:ext cx="60948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ポイント一覧</a:t>
            </a:r>
            <a:endParaRPr sz="1800" b="1" i="0" u="none" strike="noStrike" cap="none">
              <a:solidFill>
                <a:srgbClr val="595959"/>
              </a:solidFill>
              <a:latin typeface="Meiryo"/>
              <a:ea typeface="Meiryo"/>
              <a:cs typeface="Meiryo"/>
              <a:sym typeface="Meiryo"/>
            </a:endParaRPr>
          </a:p>
        </p:txBody>
      </p:sp>
      <p:grpSp>
        <p:nvGrpSpPr>
          <p:cNvPr id="488" name="Google Shape;488;p24"/>
          <p:cNvGrpSpPr/>
          <p:nvPr/>
        </p:nvGrpSpPr>
        <p:grpSpPr>
          <a:xfrm>
            <a:off x="966321" y="4544378"/>
            <a:ext cx="10259359" cy="1565902"/>
            <a:chOff x="1072304" y="4376659"/>
            <a:chExt cx="10259359" cy="1565902"/>
          </a:xfrm>
        </p:grpSpPr>
        <p:sp>
          <p:nvSpPr>
            <p:cNvPr id="489" name="Google Shape;489;p24"/>
            <p:cNvSpPr/>
            <p:nvPr/>
          </p:nvSpPr>
          <p:spPr>
            <a:xfrm>
              <a:off x="1072304" y="4376659"/>
              <a:ext cx="10259359" cy="1565902"/>
            </a:xfrm>
            <a:prstGeom prst="rect">
              <a:avLst/>
            </a:prstGeom>
            <a:solidFill>
              <a:schemeClr val="lt1"/>
            </a:solidFill>
            <a:ln w="25400" cap="flat" cmpd="sng">
              <a:solidFill>
                <a:srgbClr val="4DAB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595959"/>
                </a:solidFill>
                <a:latin typeface="Meiryo"/>
                <a:ea typeface="Meiryo"/>
                <a:cs typeface="Meiryo"/>
                <a:sym typeface="Meiryo"/>
              </a:endParaRPr>
            </a:p>
          </p:txBody>
        </p:sp>
        <p:sp>
          <p:nvSpPr>
            <p:cNvPr id="490" name="Google Shape;490;p24"/>
            <p:cNvSpPr/>
            <p:nvPr/>
          </p:nvSpPr>
          <p:spPr>
            <a:xfrm>
              <a:off x="2176636" y="4544378"/>
              <a:ext cx="5736656" cy="473206"/>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①カンバン型か、リスト型か</a:t>
              </a:r>
              <a:endParaRPr sz="1800" b="1" i="0" u="none" strike="noStrike" cap="none">
                <a:solidFill>
                  <a:srgbClr val="595959"/>
                </a:solidFill>
                <a:latin typeface="Meiryo"/>
                <a:ea typeface="Meiryo"/>
                <a:cs typeface="Meiryo"/>
                <a:sym typeface="Meiryo"/>
              </a:endParaRPr>
            </a:p>
          </p:txBody>
        </p:sp>
        <p:sp>
          <p:nvSpPr>
            <p:cNvPr id="491" name="Google Shape;491;p24"/>
            <p:cNvSpPr/>
            <p:nvPr/>
          </p:nvSpPr>
          <p:spPr>
            <a:xfrm>
              <a:off x="6473710" y="4544378"/>
              <a:ext cx="3724024" cy="473206"/>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②導入・定着にかかる工数</a:t>
              </a:r>
              <a:endParaRPr sz="1800" b="1" i="0" u="none" strike="noStrike" cap="none">
                <a:solidFill>
                  <a:srgbClr val="595959"/>
                </a:solidFill>
                <a:latin typeface="Meiryo"/>
                <a:ea typeface="Meiryo"/>
                <a:cs typeface="Meiryo"/>
                <a:sym typeface="Meiryo"/>
              </a:endParaRPr>
            </a:p>
          </p:txBody>
        </p:sp>
        <p:sp>
          <p:nvSpPr>
            <p:cNvPr id="492" name="Google Shape;492;p24"/>
            <p:cNvSpPr/>
            <p:nvPr/>
          </p:nvSpPr>
          <p:spPr>
            <a:xfrm>
              <a:off x="1375341" y="5217960"/>
              <a:ext cx="5736656" cy="473206"/>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③サポートの手厚さ（国産・外国産）</a:t>
              </a:r>
              <a:endParaRPr sz="1800" b="1" i="0" u="none" strike="noStrike" cap="none">
                <a:solidFill>
                  <a:srgbClr val="595959"/>
                </a:solidFill>
                <a:latin typeface="Meiryo"/>
                <a:ea typeface="Meiryo"/>
                <a:cs typeface="Meiryo"/>
                <a:sym typeface="Meiryo"/>
              </a:endParaRPr>
            </a:p>
          </p:txBody>
        </p:sp>
        <p:sp>
          <p:nvSpPr>
            <p:cNvPr id="493" name="Google Shape;493;p24"/>
            <p:cNvSpPr/>
            <p:nvPr/>
          </p:nvSpPr>
          <p:spPr>
            <a:xfrm>
              <a:off x="5577233" y="5226623"/>
              <a:ext cx="3991848" cy="473206"/>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④請求書払いが可能か</a:t>
              </a:r>
              <a:endParaRPr sz="1800" b="1" i="0" u="none" strike="noStrike" cap="none">
                <a:solidFill>
                  <a:srgbClr val="595959"/>
                </a:solidFill>
                <a:latin typeface="Meiryo"/>
                <a:ea typeface="Meiryo"/>
                <a:cs typeface="Meiryo"/>
                <a:sym typeface="Meiryo"/>
              </a:endParaRPr>
            </a:p>
          </p:txBody>
        </p:sp>
        <p:sp>
          <p:nvSpPr>
            <p:cNvPr id="494" name="Google Shape;494;p24"/>
            <p:cNvSpPr/>
            <p:nvPr/>
          </p:nvSpPr>
          <p:spPr>
            <a:xfrm>
              <a:off x="8736471" y="5220586"/>
              <a:ext cx="2080188" cy="473206"/>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⑤価格</a:t>
              </a:r>
              <a:endParaRPr sz="1800" b="1" i="0" u="none" strike="noStrike" cap="none">
                <a:solidFill>
                  <a:srgbClr val="595959"/>
                </a:solidFill>
                <a:latin typeface="Meiryo"/>
                <a:ea typeface="Meiryo"/>
                <a:cs typeface="Meiryo"/>
                <a:sym typeface="Meiryo"/>
              </a:endParaRPr>
            </a:p>
          </p:txBody>
        </p:sp>
      </p:grpSp>
      <p:sp>
        <p:nvSpPr>
          <p:cNvPr id="495" name="Google Shape;495;p24"/>
          <p:cNvSpPr txBox="1"/>
          <p:nvPr/>
        </p:nvSpPr>
        <p:spPr>
          <a:xfrm>
            <a:off x="469126" y="130418"/>
            <a:ext cx="76788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タスク・プロジェクト管理ツールはJootoで！</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graphicFrame>
        <p:nvGraphicFramePr>
          <p:cNvPr id="500" name="Google Shape;500;p25"/>
          <p:cNvGraphicFramePr/>
          <p:nvPr/>
        </p:nvGraphicFramePr>
        <p:xfrm>
          <a:off x="1252330" y="982390"/>
          <a:ext cx="3000000" cy="3000000"/>
        </p:xfrm>
        <a:graphic>
          <a:graphicData uri="http://schemas.openxmlformats.org/drawingml/2006/table">
            <a:tbl>
              <a:tblPr firstRow="1" bandRow="1">
                <a:noFill/>
                <a:tableStyleId>{81E2D77B-16DD-4263-A913-57B7BF554D69}</a:tableStyleId>
              </a:tblPr>
              <a:tblGrid>
                <a:gridCol w="2806400">
                  <a:extLst>
                    <a:ext uri="{9D8B030D-6E8A-4147-A177-3AD203B41FA5}">
                      <a16:colId xmlns:a16="http://schemas.microsoft.com/office/drawing/2014/main" val="20000"/>
                    </a:ext>
                  </a:extLst>
                </a:gridCol>
                <a:gridCol w="1754500">
                  <a:extLst>
                    <a:ext uri="{9D8B030D-6E8A-4147-A177-3AD203B41FA5}">
                      <a16:colId xmlns:a16="http://schemas.microsoft.com/office/drawing/2014/main" val="20001"/>
                    </a:ext>
                  </a:extLst>
                </a:gridCol>
                <a:gridCol w="1685975">
                  <a:extLst>
                    <a:ext uri="{9D8B030D-6E8A-4147-A177-3AD203B41FA5}">
                      <a16:colId xmlns:a16="http://schemas.microsoft.com/office/drawing/2014/main" val="20002"/>
                    </a:ext>
                  </a:extLst>
                </a:gridCol>
                <a:gridCol w="1720225">
                  <a:extLst>
                    <a:ext uri="{9D8B030D-6E8A-4147-A177-3AD203B41FA5}">
                      <a16:colId xmlns:a16="http://schemas.microsoft.com/office/drawing/2014/main" val="20003"/>
                    </a:ext>
                  </a:extLst>
                </a:gridCol>
                <a:gridCol w="1720225">
                  <a:extLst>
                    <a:ext uri="{9D8B030D-6E8A-4147-A177-3AD203B41FA5}">
                      <a16:colId xmlns:a16="http://schemas.microsoft.com/office/drawing/2014/main" val="20004"/>
                    </a:ext>
                  </a:extLst>
                </a:gridCol>
              </a:tblGrid>
              <a:tr h="409675">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latin typeface="Meiryo"/>
                          <a:ea typeface="Meiryo"/>
                          <a:cs typeface="Meiryo"/>
                          <a:sym typeface="Meiryo"/>
                        </a:rPr>
                        <a:t>機能／ツール名</a:t>
                      </a:r>
                      <a:endParaRPr sz="1400" u="none" strike="noStrike" cap="none"/>
                    </a:p>
                  </a:txBody>
                  <a:tcPr marL="71825" marR="71825" marT="35900" marB="35900" anchor="ctr">
                    <a:solidFill>
                      <a:srgbClr val="7F7F7F"/>
                    </a:solidFill>
                  </a:tcPr>
                </a:tc>
                <a:tc>
                  <a:txBody>
                    <a:bodyPr/>
                    <a:lstStyle/>
                    <a:p>
                      <a:pPr marL="0" marR="0" lvl="0" indent="0" algn="ctr" rtl="0">
                        <a:lnSpc>
                          <a:spcPct val="100000"/>
                        </a:lnSpc>
                        <a:spcBef>
                          <a:spcPts val="0"/>
                        </a:spcBef>
                        <a:spcAft>
                          <a:spcPts val="0"/>
                        </a:spcAft>
                        <a:buClr>
                          <a:srgbClr val="000000"/>
                        </a:buClr>
                        <a:buSzPts val="1000"/>
                        <a:buFont typeface="Arial"/>
                        <a:buNone/>
                      </a:pPr>
                      <a:endParaRPr sz="1000" u="none" strike="noStrike" cap="none">
                        <a:latin typeface="Meiryo"/>
                        <a:ea typeface="Meiryo"/>
                        <a:cs typeface="Meiryo"/>
                        <a:sym typeface="Meiryo"/>
                      </a:endParaRPr>
                    </a:p>
                  </a:txBody>
                  <a:tcPr marL="71825" marR="71825" marT="35900" marB="35900" anchor="ctr">
                    <a:solidFill>
                      <a:srgbClr val="7F7F7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latin typeface="Meiryo"/>
                          <a:ea typeface="Meiryo"/>
                          <a:cs typeface="Meiryo"/>
                          <a:sym typeface="Meiryo"/>
                        </a:rPr>
                        <a:t>A社</a:t>
                      </a:r>
                      <a:endParaRPr sz="1400" u="none" strike="noStrike" cap="none"/>
                    </a:p>
                  </a:txBody>
                  <a:tcPr marL="71825" marR="71825" marT="35900" marB="35900" anchor="ctr">
                    <a:solidFill>
                      <a:srgbClr val="7F7F7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latin typeface="Meiryo"/>
                          <a:ea typeface="Meiryo"/>
                          <a:cs typeface="Meiryo"/>
                          <a:sym typeface="Meiryo"/>
                        </a:rPr>
                        <a:t>B社</a:t>
                      </a:r>
                      <a:endParaRPr sz="1400" u="none" strike="noStrike" cap="none"/>
                    </a:p>
                  </a:txBody>
                  <a:tcPr marL="71825" marR="71825" marT="35900" marB="35900" anchor="ctr">
                    <a:solidFill>
                      <a:srgbClr val="7F7F7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ja-JP" sz="1000" u="none" strike="noStrike" cap="none">
                          <a:latin typeface="Meiryo"/>
                          <a:ea typeface="Meiryo"/>
                          <a:cs typeface="Meiryo"/>
                          <a:sym typeface="Meiryo"/>
                        </a:rPr>
                        <a:t>C社</a:t>
                      </a:r>
                      <a:endParaRPr sz="1400" u="none" strike="noStrike" cap="none"/>
                    </a:p>
                  </a:txBody>
                  <a:tcPr marL="71825" marR="71825" marT="35900" marB="35900" anchor="ctr">
                    <a:solidFill>
                      <a:srgbClr val="7F7F7F"/>
                    </a:solidFill>
                  </a:tcPr>
                </a:tc>
                <a:extLst>
                  <a:ext uri="{0D108BD9-81ED-4DB2-BD59-A6C34878D82A}">
                    <a16:rowId xmlns:a16="http://schemas.microsoft.com/office/drawing/2014/main" val="10000"/>
                  </a:ext>
                </a:extLst>
              </a:tr>
              <a:tr h="28867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初期費用</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無料（4名まで無料）</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01"/>
                  </a:ext>
                </a:extLst>
              </a:tr>
              <a:tr h="599550">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有料プラン月額料金（1人あたり）</a:t>
                      </a: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500円</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（スタンダードプラン／</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月額契約の場合）</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02"/>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無料トライアル</a:t>
                      </a: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〇</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（30日間）</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03"/>
                  </a:ext>
                </a:extLst>
              </a:tr>
              <a:tr h="25337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導入形態</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クラウド</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04"/>
                  </a:ext>
                </a:extLst>
              </a:tr>
              <a:tr h="25337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モバイル版アプリ</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iOS・Android</a:t>
                      </a: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05"/>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連携サービス</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Googleカレンダー・</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Chatwork・Siack</a:t>
                      </a: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06"/>
                  </a:ext>
                </a:extLst>
              </a:tr>
              <a:tr h="25337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対応言語</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日本語・英語</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07"/>
                  </a:ext>
                </a:extLst>
              </a:tr>
              <a:tr h="25337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サポート</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メール・ヘルプページ</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08"/>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ガントチャート機能</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（全てのプランで対応）</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09"/>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チェックリスト機能</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（全てのプランで対応）</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10"/>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テンプレート</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（全てのプランで対応）</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11"/>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アクセスログの参照</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（全てのプランで対応）</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12"/>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タスク内チャット機能</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（全てのプランで対応）</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13"/>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ファイル管理機能</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（全てのプランで対応）</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14"/>
                  </a:ext>
                </a:extLst>
              </a:tr>
              <a:tr h="33512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通知・リマインダー機能</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800" u="none" strike="noStrike" cap="none">
                        <a:solidFill>
                          <a:srgbClr val="4A4A4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（全てのプランで対応）</a:t>
                      </a:r>
                      <a:endParaRPr sz="1400" u="none" strike="noStrike" cap="none"/>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D8D8D8"/>
                    </a:solidFill>
                  </a:tcPr>
                </a:tc>
                <a:extLst>
                  <a:ext uri="{0D108BD9-81ED-4DB2-BD59-A6C34878D82A}">
                    <a16:rowId xmlns:a16="http://schemas.microsoft.com/office/drawing/2014/main" val="10015"/>
                  </a:ext>
                </a:extLst>
              </a:tr>
              <a:tr h="253375">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シンプルなUI、UX</a:t>
                      </a: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ja-JP" sz="800" u="none" strike="noStrike" cap="none">
                          <a:solidFill>
                            <a:srgbClr val="4A4A4A"/>
                          </a:solidFill>
                          <a:latin typeface="Meiryo"/>
                          <a:ea typeface="Meiryo"/>
                          <a:cs typeface="Meiryo"/>
                          <a:sym typeface="Meiryo"/>
                        </a:rPr>
                        <a:t>◎</a:t>
                      </a:r>
                      <a:endParaRPr sz="1400" u="none" strike="noStrike" cap="none"/>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solidFill>
                          <a:srgbClr val="4A4A4A"/>
                        </a:solidFill>
                        <a:latin typeface="Meiryo"/>
                        <a:ea typeface="Meiryo"/>
                        <a:cs typeface="Meiryo"/>
                        <a:sym typeface="Meiryo"/>
                      </a:endParaRPr>
                    </a:p>
                  </a:txBody>
                  <a:tcPr marL="71825" marR="71825" marT="35900" marB="35900" anchor="ctr">
                    <a:solidFill>
                      <a:srgbClr val="F2F2F2"/>
                    </a:solidFill>
                  </a:tcPr>
                </a:tc>
                <a:extLst>
                  <a:ext uri="{0D108BD9-81ED-4DB2-BD59-A6C34878D82A}">
                    <a16:rowId xmlns:a16="http://schemas.microsoft.com/office/drawing/2014/main" val="10016"/>
                  </a:ext>
                </a:extLst>
              </a:tr>
            </a:tbl>
          </a:graphicData>
        </a:graphic>
      </p:graphicFrame>
      <p:sp>
        <p:nvSpPr>
          <p:cNvPr id="501" name="Google Shape;501;p25"/>
          <p:cNvSpPr txBox="1"/>
          <p:nvPr/>
        </p:nvSpPr>
        <p:spPr>
          <a:xfrm>
            <a:off x="1471220" y="737442"/>
            <a:ext cx="214674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ja-JP" sz="900" b="0" i="0" u="none" strike="noStrike" cap="none">
                <a:solidFill>
                  <a:srgbClr val="595959"/>
                </a:solidFill>
                <a:latin typeface="Meiryo"/>
                <a:ea typeface="Meiryo"/>
                <a:cs typeface="Meiryo"/>
                <a:sym typeface="Meiryo"/>
              </a:rPr>
              <a:t>表をカスタマイズしてご利用ください</a:t>
            </a:r>
            <a:endParaRPr sz="1400" b="0" i="0" u="none" strike="noStrike" cap="none">
              <a:solidFill>
                <a:srgbClr val="000000"/>
              </a:solidFill>
              <a:latin typeface="Arial"/>
              <a:ea typeface="Arial"/>
              <a:cs typeface="Arial"/>
              <a:sym typeface="Arial"/>
            </a:endParaRPr>
          </a:p>
        </p:txBody>
      </p:sp>
      <p:sp>
        <p:nvSpPr>
          <p:cNvPr id="502" name="Google Shape;502;p25"/>
          <p:cNvSpPr txBox="1"/>
          <p:nvPr/>
        </p:nvSpPr>
        <p:spPr>
          <a:xfrm>
            <a:off x="469126" y="130418"/>
            <a:ext cx="80842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【参考】タスク・プロジェクト管理ツール比較表</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26"/>
          <p:cNvSpPr txBox="1"/>
          <p:nvPr/>
        </p:nvSpPr>
        <p:spPr>
          <a:xfrm>
            <a:off x="469126" y="130418"/>
            <a:ext cx="636122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【参考】 Jootoと表計算ソフトの比較</a:t>
            </a:r>
            <a:endParaRPr sz="1400" b="0" i="0" u="none" strike="noStrike" cap="none">
              <a:solidFill>
                <a:srgbClr val="000000"/>
              </a:solidFill>
              <a:latin typeface="Arial"/>
              <a:ea typeface="Arial"/>
              <a:cs typeface="Arial"/>
              <a:sym typeface="Arial"/>
            </a:endParaRPr>
          </a:p>
        </p:txBody>
      </p:sp>
      <p:grpSp>
        <p:nvGrpSpPr>
          <p:cNvPr id="508" name="Google Shape;508;p26"/>
          <p:cNvGrpSpPr/>
          <p:nvPr/>
        </p:nvGrpSpPr>
        <p:grpSpPr>
          <a:xfrm>
            <a:off x="727755" y="1136535"/>
            <a:ext cx="11045157" cy="4824285"/>
            <a:chOff x="727755" y="1136535"/>
            <a:chExt cx="11045157" cy="4824285"/>
          </a:xfrm>
        </p:grpSpPr>
        <p:grpSp>
          <p:nvGrpSpPr>
            <p:cNvPr id="509" name="Google Shape;509;p26"/>
            <p:cNvGrpSpPr/>
            <p:nvPr/>
          </p:nvGrpSpPr>
          <p:grpSpPr>
            <a:xfrm>
              <a:off x="727755" y="1136535"/>
              <a:ext cx="11045157" cy="4824285"/>
              <a:chOff x="727755" y="1136535"/>
              <a:chExt cx="11045157" cy="4824285"/>
            </a:xfrm>
          </p:grpSpPr>
          <p:sp>
            <p:nvSpPr>
              <p:cNvPr id="510" name="Google Shape;510;p26"/>
              <p:cNvSpPr txBox="1"/>
              <p:nvPr/>
            </p:nvSpPr>
            <p:spPr>
              <a:xfrm>
                <a:off x="4228544" y="1250859"/>
                <a:ext cx="869454"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1" i="0" u="none" strike="noStrike" cap="none">
                    <a:solidFill>
                      <a:srgbClr val="595959"/>
                    </a:solidFill>
                    <a:latin typeface="Meiryo"/>
                    <a:ea typeface="Meiryo"/>
                    <a:cs typeface="Meiryo"/>
                    <a:sym typeface="Meiryo"/>
                  </a:rPr>
                  <a:t>比較項目</a:t>
                </a:r>
                <a:endParaRPr sz="1400" b="0" i="0" u="none" strike="noStrike" cap="none">
                  <a:solidFill>
                    <a:srgbClr val="000000"/>
                  </a:solidFill>
                  <a:latin typeface="Arial"/>
                  <a:ea typeface="Arial"/>
                  <a:cs typeface="Arial"/>
                  <a:sym typeface="Arial"/>
                </a:endParaRPr>
              </a:p>
            </p:txBody>
          </p:sp>
          <p:grpSp>
            <p:nvGrpSpPr>
              <p:cNvPr id="511" name="Google Shape;511;p26"/>
              <p:cNvGrpSpPr/>
              <p:nvPr/>
            </p:nvGrpSpPr>
            <p:grpSpPr>
              <a:xfrm>
                <a:off x="727755" y="1136535"/>
                <a:ext cx="11045157" cy="4824285"/>
                <a:chOff x="727755" y="1136535"/>
                <a:chExt cx="11045157" cy="4824285"/>
              </a:xfrm>
            </p:grpSpPr>
            <p:pic>
              <p:nvPicPr>
                <p:cNvPr id="512" name="Google Shape;512;p26"/>
                <p:cNvPicPr preferRelativeResize="0"/>
                <p:nvPr/>
              </p:nvPicPr>
              <p:blipFill rotWithShape="1">
                <a:blip r:embed="rId3">
                  <a:alphaModFix/>
                </a:blip>
                <a:srcRect l="13065" t="22481" r="11434" b="18508"/>
                <a:stretch/>
              </p:blipFill>
              <p:spPr>
                <a:xfrm>
                  <a:off x="8760178" y="1136535"/>
                  <a:ext cx="1133929" cy="457933"/>
                </a:xfrm>
                <a:prstGeom prst="rect">
                  <a:avLst/>
                </a:prstGeom>
                <a:noFill/>
                <a:ln>
                  <a:noFill/>
                </a:ln>
              </p:spPr>
            </p:pic>
            <p:sp>
              <p:nvSpPr>
                <p:cNvPr id="513" name="Google Shape;513;p26"/>
                <p:cNvSpPr/>
                <p:nvPr/>
              </p:nvSpPr>
              <p:spPr>
                <a:xfrm>
                  <a:off x="727755" y="3148840"/>
                  <a:ext cx="1704780" cy="257130"/>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アクセスの容易さ</a:t>
                  </a:r>
                  <a:endParaRPr sz="1400" b="0" i="0" u="none" strike="noStrike" cap="none">
                    <a:solidFill>
                      <a:srgbClr val="000000"/>
                    </a:solidFill>
                    <a:latin typeface="Arial"/>
                    <a:ea typeface="Arial"/>
                    <a:cs typeface="Arial"/>
                    <a:sym typeface="Arial"/>
                  </a:endParaRPr>
                </a:p>
              </p:txBody>
            </p:sp>
            <p:sp>
              <p:nvSpPr>
                <p:cNvPr id="514" name="Google Shape;514;p26"/>
                <p:cNvSpPr/>
                <p:nvPr/>
              </p:nvSpPr>
              <p:spPr>
                <a:xfrm>
                  <a:off x="727755" y="4226715"/>
                  <a:ext cx="1704780" cy="257130"/>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リアルタイム性</a:t>
                  </a:r>
                  <a:endParaRPr sz="1400" b="0" i="0" u="none" strike="noStrike" cap="none">
                    <a:solidFill>
                      <a:srgbClr val="000000"/>
                    </a:solidFill>
                    <a:latin typeface="Arial"/>
                    <a:ea typeface="Arial"/>
                    <a:cs typeface="Arial"/>
                    <a:sym typeface="Arial"/>
                  </a:endParaRPr>
                </a:p>
              </p:txBody>
            </p:sp>
            <p:sp>
              <p:nvSpPr>
                <p:cNvPr id="515" name="Google Shape;515;p26"/>
                <p:cNvSpPr/>
                <p:nvPr/>
              </p:nvSpPr>
              <p:spPr>
                <a:xfrm>
                  <a:off x="2509815" y="1778381"/>
                  <a:ext cx="435216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ユーザー全員が常に最新のフォーマットで利用できる</a:t>
                  </a:r>
                  <a:endParaRPr sz="1400" b="0" i="0" u="none" strike="noStrike" cap="none">
                    <a:solidFill>
                      <a:srgbClr val="000000"/>
                    </a:solidFill>
                    <a:latin typeface="Arial"/>
                    <a:ea typeface="Arial"/>
                    <a:cs typeface="Arial"/>
                    <a:sym typeface="Arial"/>
                  </a:endParaRPr>
                </a:p>
              </p:txBody>
            </p:sp>
            <p:sp>
              <p:nvSpPr>
                <p:cNvPr id="516" name="Google Shape;516;p26"/>
                <p:cNvSpPr/>
                <p:nvPr/>
              </p:nvSpPr>
              <p:spPr>
                <a:xfrm>
                  <a:off x="727755" y="5304590"/>
                  <a:ext cx="1704780" cy="257130"/>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業務管理の容易さ</a:t>
                  </a:r>
                  <a:endParaRPr sz="1400" b="0" i="0" u="none" strike="noStrike" cap="none">
                    <a:solidFill>
                      <a:srgbClr val="000000"/>
                    </a:solidFill>
                    <a:latin typeface="Arial"/>
                    <a:ea typeface="Arial"/>
                    <a:cs typeface="Arial"/>
                    <a:sym typeface="Arial"/>
                  </a:endParaRPr>
                </a:p>
              </p:txBody>
            </p:sp>
            <p:cxnSp>
              <p:nvCxnSpPr>
                <p:cNvPr id="517" name="Google Shape;517;p26"/>
                <p:cNvCxnSpPr/>
                <p:nvPr/>
              </p:nvCxnSpPr>
              <p:spPr>
                <a:xfrm rot="10800000">
                  <a:off x="2509814" y="1668544"/>
                  <a:ext cx="0" cy="4292276"/>
                </a:xfrm>
                <a:prstGeom prst="straightConnector1">
                  <a:avLst/>
                </a:prstGeom>
                <a:noFill/>
                <a:ln w="19050" cap="sq" cmpd="sng">
                  <a:solidFill>
                    <a:srgbClr val="3F3F3F"/>
                  </a:solidFill>
                  <a:prstDash val="solid"/>
                  <a:round/>
                  <a:headEnd type="none" w="sm" len="sm"/>
                  <a:tailEnd type="none" w="sm" len="sm"/>
                </a:ln>
              </p:spPr>
            </p:cxnSp>
            <p:cxnSp>
              <p:nvCxnSpPr>
                <p:cNvPr id="518" name="Google Shape;518;p26"/>
                <p:cNvCxnSpPr/>
                <p:nvPr/>
              </p:nvCxnSpPr>
              <p:spPr>
                <a:xfrm>
                  <a:off x="727755" y="5959591"/>
                  <a:ext cx="10818798" cy="0"/>
                </a:xfrm>
                <a:prstGeom prst="straightConnector1">
                  <a:avLst/>
                </a:prstGeom>
                <a:noFill/>
                <a:ln w="9525" cap="flat" cmpd="sng">
                  <a:solidFill>
                    <a:schemeClr val="accent1"/>
                  </a:solidFill>
                  <a:prstDash val="solid"/>
                  <a:round/>
                  <a:headEnd type="none" w="sm" len="sm"/>
                  <a:tailEnd type="none" w="sm" len="sm"/>
                </a:ln>
              </p:spPr>
            </p:cxnSp>
            <p:cxnSp>
              <p:nvCxnSpPr>
                <p:cNvPr id="519" name="Google Shape;519;p26"/>
                <p:cNvCxnSpPr/>
                <p:nvPr/>
              </p:nvCxnSpPr>
              <p:spPr>
                <a:xfrm>
                  <a:off x="2511780" y="5407885"/>
                  <a:ext cx="9034773" cy="28198"/>
                </a:xfrm>
                <a:prstGeom prst="straightConnector1">
                  <a:avLst/>
                </a:prstGeom>
                <a:noFill/>
                <a:ln w="9525" cap="flat" cmpd="sng">
                  <a:solidFill>
                    <a:schemeClr val="accent1"/>
                  </a:solidFill>
                  <a:prstDash val="dash"/>
                  <a:round/>
                  <a:headEnd type="none" w="sm" len="sm"/>
                  <a:tailEnd type="none" w="sm" len="sm"/>
                </a:ln>
              </p:spPr>
            </p:cxnSp>
            <p:sp>
              <p:nvSpPr>
                <p:cNvPr id="520" name="Google Shape;520;p26"/>
                <p:cNvSpPr txBox="1"/>
                <p:nvPr/>
              </p:nvSpPr>
              <p:spPr>
                <a:xfrm>
                  <a:off x="2509814" y="2317283"/>
                  <a:ext cx="538583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タスク・プロジェクトに加えられた変更の履歴を見ることができる</a:t>
                  </a:r>
                  <a:endParaRPr sz="1400" b="0" i="0" u="none" strike="noStrike" cap="none">
                    <a:solidFill>
                      <a:srgbClr val="000000"/>
                    </a:solidFill>
                    <a:latin typeface="Arial"/>
                    <a:ea typeface="Arial"/>
                    <a:cs typeface="Arial"/>
                    <a:sym typeface="Arial"/>
                  </a:endParaRPr>
                </a:p>
              </p:txBody>
            </p:sp>
            <p:sp>
              <p:nvSpPr>
                <p:cNvPr id="521" name="Google Shape;521;p26"/>
                <p:cNvSpPr txBox="1"/>
                <p:nvPr/>
              </p:nvSpPr>
              <p:spPr>
                <a:xfrm>
                  <a:off x="2509814" y="2856185"/>
                  <a:ext cx="435216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複数のプロジェクトを1画面で管理することができる</a:t>
                  </a:r>
                  <a:endParaRPr sz="1400" b="0" i="0" u="none" strike="noStrike" cap="none">
                    <a:solidFill>
                      <a:srgbClr val="000000"/>
                    </a:solidFill>
                    <a:latin typeface="Arial"/>
                    <a:ea typeface="Arial"/>
                    <a:cs typeface="Arial"/>
                    <a:sym typeface="Arial"/>
                  </a:endParaRPr>
                </a:p>
              </p:txBody>
            </p:sp>
            <p:sp>
              <p:nvSpPr>
                <p:cNvPr id="522" name="Google Shape;522;p26"/>
                <p:cNvSpPr txBox="1"/>
                <p:nvPr/>
              </p:nvSpPr>
              <p:spPr>
                <a:xfrm>
                  <a:off x="2509814" y="3395087"/>
                  <a:ext cx="628948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コメントやファイルの添付が可能でアプリ内で業務管理が完結する</a:t>
                  </a:r>
                  <a:endParaRPr sz="1400" b="0" i="0" u="none" strike="noStrike" cap="none">
                    <a:solidFill>
                      <a:srgbClr val="000000"/>
                    </a:solidFill>
                    <a:latin typeface="Arial"/>
                    <a:ea typeface="Arial"/>
                    <a:cs typeface="Arial"/>
                    <a:sym typeface="Arial"/>
                  </a:endParaRPr>
                </a:p>
              </p:txBody>
            </p:sp>
            <p:sp>
              <p:nvSpPr>
                <p:cNvPr id="523" name="Google Shape;523;p26"/>
                <p:cNvSpPr txBox="1"/>
                <p:nvPr/>
              </p:nvSpPr>
              <p:spPr>
                <a:xfrm>
                  <a:off x="2509814" y="3933989"/>
                  <a:ext cx="6077177"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タスク・プロジェクトに加えられた変更はメンバー全員の画面に反映される</a:t>
                  </a:r>
                  <a:endParaRPr sz="1400" b="0" i="0" u="none" strike="noStrike" cap="none">
                    <a:solidFill>
                      <a:srgbClr val="000000"/>
                    </a:solidFill>
                    <a:latin typeface="Arial"/>
                    <a:ea typeface="Arial"/>
                    <a:cs typeface="Arial"/>
                    <a:sym typeface="Arial"/>
                  </a:endParaRPr>
                </a:p>
              </p:txBody>
            </p:sp>
            <p:sp>
              <p:nvSpPr>
                <p:cNvPr id="524" name="Google Shape;524;p26"/>
                <p:cNvSpPr txBox="1"/>
                <p:nvPr/>
              </p:nvSpPr>
              <p:spPr>
                <a:xfrm>
                  <a:off x="2509814" y="4472891"/>
                  <a:ext cx="4352161"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タスクの作成・変更とガントチャートが連動している</a:t>
                  </a:r>
                  <a:endParaRPr sz="1400" b="0" i="0" u="none" strike="noStrike" cap="none">
                    <a:solidFill>
                      <a:srgbClr val="000000"/>
                    </a:solidFill>
                    <a:latin typeface="Arial"/>
                    <a:ea typeface="Arial"/>
                    <a:cs typeface="Arial"/>
                    <a:sym typeface="Arial"/>
                  </a:endParaRPr>
                </a:p>
              </p:txBody>
            </p:sp>
            <p:sp>
              <p:nvSpPr>
                <p:cNvPr id="525" name="Google Shape;525;p26"/>
                <p:cNvSpPr txBox="1"/>
                <p:nvPr/>
              </p:nvSpPr>
              <p:spPr>
                <a:xfrm>
                  <a:off x="2509814" y="5011793"/>
                  <a:ext cx="5028023"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タスクに紐づいた形でコメントや添付ファイルの確認ができる</a:t>
                  </a:r>
                  <a:endParaRPr sz="1400" b="0" i="0" u="none" strike="noStrike" cap="none">
                    <a:solidFill>
                      <a:srgbClr val="000000"/>
                    </a:solidFill>
                    <a:latin typeface="Arial"/>
                    <a:ea typeface="Arial"/>
                    <a:cs typeface="Arial"/>
                    <a:sym typeface="Arial"/>
                  </a:endParaRPr>
                </a:p>
              </p:txBody>
            </p:sp>
            <p:sp>
              <p:nvSpPr>
                <p:cNvPr id="526" name="Google Shape;526;p26"/>
                <p:cNvSpPr txBox="1"/>
                <p:nvPr/>
              </p:nvSpPr>
              <p:spPr>
                <a:xfrm>
                  <a:off x="2509814" y="5550697"/>
                  <a:ext cx="569593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rgbClr val="595959"/>
                      </a:solidFill>
                      <a:latin typeface="Meiryo"/>
                      <a:ea typeface="Meiryo"/>
                      <a:cs typeface="Meiryo"/>
                      <a:sym typeface="Meiryo"/>
                    </a:rPr>
                    <a:t>あらかじめタスクとしての入力形式が完成されているため理解しやすい</a:t>
                  </a:r>
                  <a:endParaRPr sz="1400" b="0" i="0" u="none" strike="noStrike" cap="none">
                    <a:solidFill>
                      <a:srgbClr val="000000"/>
                    </a:solidFill>
                    <a:latin typeface="Arial"/>
                    <a:ea typeface="Arial"/>
                    <a:cs typeface="Arial"/>
                    <a:sym typeface="Arial"/>
                  </a:endParaRPr>
                </a:p>
              </p:txBody>
            </p:sp>
            <p:cxnSp>
              <p:nvCxnSpPr>
                <p:cNvPr id="527" name="Google Shape;527;p26"/>
                <p:cNvCxnSpPr/>
                <p:nvPr/>
              </p:nvCxnSpPr>
              <p:spPr>
                <a:xfrm>
                  <a:off x="2511780" y="4332789"/>
                  <a:ext cx="9034773" cy="28198"/>
                </a:xfrm>
                <a:prstGeom prst="straightConnector1">
                  <a:avLst/>
                </a:prstGeom>
                <a:noFill/>
                <a:ln w="9525" cap="flat" cmpd="sng">
                  <a:solidFill>
                    <a:schemeClr val="accent1"/>
                  </a:solidFill>
                  <a:prstDash val="dash"/>
                  <a:round/>
                  <a:headEnd type="none" w="sm" len="sm"/>
                  <a:tailEnd type="none" w="sm" len="sm"/>
                </a:ln>
              </p:spPr>
            </p:cxnSp>
            <p:cxnSp>
              <p:nvCxnSpPr>
                <p:cNvPr id="528" name="Google Shape;528;p26"/>
                <p:cNvCxnSpPr/>
                <p:nvPr/>
              </p:nvCxnSpPr>
              <p:spPr>
                <a:xfrm>
                  <a:off x="2511780" y="3257693"/>
                  <a:ext cx="9034773" cy="28198"/>
                </a:xfrm>
                <a:prstGeom prst="straightConnector1">
                  <a:avLst/>
                </a:prstGeom>
                <a:noFill/>
                <a:ln w="9525" cap="flat" cmpd="sng">
                  <a:solidFill>
                    <a:schemeClr val="accent1"/>
                  </a:solidFill>
                  <a:prstDash val="dash"/>
                  <a:round/>
                  <a:headEnd type="none" w="sm" len="sm"/>
                  <a:tailEnd type="none" w="sm" len="sm"/>
                </a:ln>
              </p:spPr>
            </p:cxnSp>
            <p:cxnSp>
              <p:nvCxnSpPr>
                <p:cNvPr id="529" name="Google Shape;529;p26"/>
                <p:cNvCxnSpPr/>
                <p:nvPr/>
              </p:nvCxnSpPr>
              <p:spPr>
                <a:xfrm>
                  <a:off x="2511780" y="2182597"/>
                  <a:ext cx="9034773" cy="28198"/>
                </a:xfrm>
                <a:prstGeom prst="straightConnector1">
                  <a:avLst/>
                </a:prstGeom>
                <a:noFill/>
                <a:ln w="9525" cap="flat" cmpd="sng">
                  <a:solidFill>
                    <a:schemeClr val="accent1"/>
                  </a:solidFill>
                  <a:prstDash val="dash"/>
                  <a:round/>
                  <a:headEnd type="none" w="sm" len="sm"/>
                  <a:tailEnd type="none" w="sm" len="sm"/>
                </a:ln>
              </p:spPr>
            </p:cxnSp>
            <p:sp>
              <p:nvSpPr>
                <p:cNvPr id="530" name="Google Shape;530;p26"/>
                <p:cNvSpPr txBox="1"/>
                <p:nvPr/>
              </p:nvSpPr>
              <p:spPr>
                <a:xfrm>
                  <a:off x="10061390" y="1700956"/>
                  <a:ext cx="1576376" cy="453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（バージョン管理が必須）</a:t>
                  </a:r>
                  <a:endParaRPr sz="1400" b="0" i="0" u="none" strike="noStrike" cap="none">
                    <a:solidFill>
                      <a:srgbClr val="000000"/>
                    </a:solidFill>
                    <a:latin typeface="Arial"/>
                    <a:ea typeface="Arial"/>
                    <a:cs typeface="Arial"/>
                    <a:sym typeface="Arial"/>
                  </a:endParaRPr>
                </a:p>
              </p:txBody>
            </p:sp>
            <p:sp>
              <p:nvSpPr>
                <p:cNvPr id="531" name="Google Shape;531;p26"/>
                <p:cNvSpPr txBox="1"/>
                <p:nvPr/>
              </p:nvSpPr>
              <p:spPr>
                <a:xfrm>
                  <a:off x="9926244" y="3868839"/>
                  <a:ext cx="1846668" cy="4385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dk1"/>
                      </a:solidFill>
                      <a:latin typeface="Meiryo"/>
                      <a:ea typeface="Meiryo"/>
                      <a:cs typeface="Meiryo"/>
                      <a:sym typeface="Meiryo"/>
                    </a:rPr>
                    <a:t>（共有ブック機能使用時のみ）</a:t>
                  </a:r>
                  <a:endParaRPr sz="1400" b="0" i="0" u="none" strike="noStrike" cap="none">
                    <a:solidFill>
                      <a:srgbClr val="000000"/>
                    </a:solidFill>
                    <a:latin typeface="Arial"/>
                    <a:ea typeface="Arial"/>
                    <a:cs typeface="Arial"/>
                    <a:sym typeface="Arial"/>
                  </a:endParaRPr>
                </a:p>
              </p:txBody>
            </p:sp>
            <p:sp>
              <p:nvSpPr>
                <p:cNvPr id="532" name="Google Shape;532;p26"/>
                <p:cNvSpPr txBox="1"/>
                <p:nvPr/>
              </p:nvSpPr>
              <p:spPr>
                <a:xfrm>
                  <a:off x="9142208" y="2334442"/>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33" name="Google Shape;533;p26"/>
                <p:cNvSpPr txBox="1"/>
                <p:nvPr/>
              </p:nvSpPr>
              <p:spPr>
                <a:xfrm>
                  <a:off x="9160420" y="2859700"/>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34" name="Google Shape;534;p26"/>
                <p:cNvSpPr txBox="1"/>
                <p:nvPr/>
              </p:nvSpPr>
              <p:spPr>
                <a:xfrm>
                  <a:off x="9142208" y="3395087"/>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35" name="Google Shape;535;p26"/>
                <p:cNvSpPr txBox="1"/>
                <p:nvPr/>
              </p:nvSpPr>
              <p:spPr>
                <a:xfrm>
                  <a:off x="9142208" y="3929514"/>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36" name="Google Shape;536;p26"/>
                <p:cNvSpPr txBox="1"/>
                <p:nvPr/>
              </p:nvSpPr>
              <p:spPr>
                <a:xfrm>
                  <a:off x="9142208" y="4467007"/>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37" name="Google Shape;537;p26"/>
                <p:cNvSpPr txBox="1"/>
                <p:nvPr/>
              </p:nvSpPr>
              <p:spPr>
                <a:xfrm>
                  <a:off x="9142208" y="5014613"/>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38" name="Google Shape;538;p26"/>
                <p:cNvSpPr txBox="1"/>
                <p:nvPr/>
              </p:nvSpPr>
              <p:spPr>
                <a:xfrm>
                  <a:off x="9142208" y="5546525"/>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39" name="Google Shape;539;p26"/>
                <p:cNvSpPr txBox="1"/>
                <p:nvPr/>
              </p:nvSpPr>
              <p:spPr>
                <a:xfrm>
                  <a:off x="9152798" y="1778381"/>
                  <a:ext cx="35779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〇</a:t>
                  </a:r>
                  <a:endParaRPr sz="1400" b="0" i="0" u="none" strike="noStrike" cap="none">
                    <a:solidFill>
                      <a:srgbClr val="000000"/>
                    </a:solidFill>
                    <a:latin typeface="Arial"/>
                    <a:ea typeface="Arial"/>
                    <a:cs typeface="Arial"/>
                    <a:sym typeface="Arial"/>
                  </a:endParaRPr>
                </a:p>
              </p:txBody>
            </p:sp>
            <p:sp>
              <p:nvSpPr>
                <p:cNvPr id="540" name="Google Shape;540;p26"/>
                <p:cNvSpPr txBox="1"/>
                <p:nvPr/>
              </p:nvSpPr>
              <p:spPr>
                <a:xfrm>
                  <a:off x="10686713" y="2858785"/>
                  <a:ext cx="32573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a:t>
                  </a:r>
                  <a:endParaRPr sz="1350" b="0" i="0" u="none" strike="noStrike" cap="none">
                    <a:solidFill>
                      <a:schemeClr val="dk1"/>
                    </a:solidFill>
                    <a:latin typeface="Meiryo"/>
                    <a:ea typeface="Meiryo"/>
                    <a:cs typeface="Meiryo"/>
                    <a:sym typeface="Meiryo"/>
                  </a:endParaRPr>
                </a:p>
              </p:txBody>
            </p:sp>
            <p:sp>
              <p:nvSpPr>
                <p:cNvPr id="541" name="Google Shape;541;p26"/>
                <p:cNvSpPr txBox="1"/>
                <p:nvPr/>
              </p:nvSpPr>
              <p:spPr>
                <a:xfrm>
                  <a:off x="10686713" y="3398477"/>
                  <a:ext cx="32573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a:t>
                  </a:r>
                  <a:endParaRPr sz="1350" b="0" i="0" u="none" strike="noStrike" cap="none">
                    <a:solidFill>
                      <a:schemeClr val="dk1"/>
                    </a:solidFill>
                    <a:latin typeface="Meiryo"/>
                    <a:ea typeface="Meiryo"/>
                    <a:cs typeface="Meiryo"/>
                    <a:sym typeface="Meiryo"/>
                  </a:endParaRPr>
                </a:p>
              </p:txBody>
            </p:sp>
            <p:sp>
              <p:nvSpPr>
                <p:cNvPr id="542" name="Google Shape;542;p26"/>
                <p:cNvSpPr txBox="1"/>
                <p:nvPr/>
              </p:nvSpPr>
              <p:spPr>
                <a:xfrm>
                  <a:off x="10686713" y="4478563"/>
                  <a:ext cx="32573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a:t>
                  </a:r>
                  <a:endParaRPr sz="1350" b="0" i="0" u="none" strike="noStrike" cap="none">
                    <a:solidFill>
                      <a:schemeClr val="dk1"/>
                    </a:solidFill>
                    <a:latin typeface="Meiryo"/>
                    <a:ea typeface="Meiryo"/>
                    <a:cs typeface="Meiryo"/>
                    <a:sym typeface="Meiryo"/>
                  </a:endParaRPr>
                </a:p>
              </p:txBody>
            </p:sp>
            <p:sp>
              <p:nvSpPr>
                <p:cNvPr id="543" name="Google Shape;543;p26"/>
                <p:cNvSpPr txBox="1"/>
                <p:nvPr/>
              </p:nvSpPr>
              <p:spPr>
                <a:xfrm>
                  <a:off x="10701325" y="5011296"/>
                  <a:ext cx="32573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a:t>
                  </a:r>
                  <a:endParaRPr sz="1350" b="0" i="0" u="none" strike="noStrike" cap="none">
                    <a:solidFill>
                      <a:schemeClr val="dk1"/>
                    </a:solidFill>
                    <a:latin typeface="Meiryo"/>
                    <a:ea typeface="Meiryo"/>
                    <a:cs typeface="Meiryo"/>
                    <a:sym typeface="Meiryo"/>
                  </a:endParaRPr>
                </a:p>
              </p:txBody>
            </p:sp>
            <p:sp>
              <p:nvSpPr>
                <p:cNvPr id="544" name="Google Shape;544;p26"/>
                <p:cNvSpPr txBox="1"/>
                <p:nvPr/>
              </p:nvSpPr>
              <p:spPr>
                <a:xfrm>
                  <a:off x="10686713" y="5551342"/>
                  <a:ext cx="325730"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50"/>
                    <a:buFont typeface="Arial"/>
                    <a:buNone/>
                  </a:pPr>
                  <a:r>
                    <a:rPr lang="ja-JP" sz="1350" b="0" i="0" u="none" strike="noStrike" cap="none">
                      <a:solidFill>
                        <a:schemeClr val="dk1"/>
                      </a:solidFill>
                      <a:latin typeface="Meiryo"/>
                      <a:ea typeface="Meiryo"/>
                      <a:cs typeface="Meiryo"/>
                      <a:sym typeface="Meiryo"/>
                    </a:rPr>
                    <a:t>✕</a:t>
                  </a:r>
                  <a:endParaRPr sz="1350" b="0" i="0" u="none" strike="noStrike" cap="none">
                    <a:solidFill>
                      <a:schemeClr val="dk1"/>
                    </a:solidFill>
                    <a:latin typeface="Meiryo"/>
                    <a:ea typeface="Meiryo"/>
                    <a:cs typeface="Meiryo"/>
                    <a:sym typeface="Meiryo"/>
                  </a:endParaRPr>
                </a:p>
              </p:txBody>
            </p:sp>
            <p:cxnSp>
              <p:nvCxnSpPr>
                <p:cNvPr id="545" name="Google Shape;545;p26"/>
                <p:cNvCxnSpPr/>
                <p:nvPr/>
              </p:nvCxnSpPr>
              <p:spPr>
                <a:xfrm>
                  <a:off x="727755" y="1659092"/>
                  <a:ext cx="10818798" cy="0"/>
                </a:xfrm>
                <a:prstGeom prst="straightConnector1">
                  <a:avLst/>
                </a:prstGeom>
                <a:noFill/>
                <a:ln w="9525" cap="flat" cmpd="sng">
                  <a:solidFill>
                    <a:schemeClr val="accent1"/>
                  </a:solidFill>
                  <a:prstDash val="solid"/>
                  <a:round/>
                  <a:headEnd type="none" w="sm" len="sm"/>
                  <a:tailEnd type="none" w="sm" len="sm"/>
                </a:ln>
              </p:spPr>
            </p:cxnSp>
            <p:cxnSp>
              <p:nvCxnSpPr>
                <p:cNvPr id="546" name="Google Shape;546;p26"/>
                <p:cNvCxnSpPr/>
                <p:nvPr/>
              </p:nvCxnSpPr>
              <p:spPr>
                <a:xfrm>
                  <a:off x="727755" y="4884467"/>
                  <a:ext cx="10818798" cy="0"/>
                </a:xfrm>
                <a:prstGeom prst="straightConnector1">
                  <a:avLst/>
                </a:prstGeom>
                <a:noFill/>
                <a:ln w="9525" cap="flat" cmpd="sng">
                  <a:solidFill>
                    <a:schemeClr val="accent1"/>
                  </a:solidFill>
                  <a:prstDash val="solid"/>
                  <a:round/>
                  <a:headEnd type="none" w="sm" len="sm"/>
                  <a:tailEnd type="none" w="sm" len="sm"/>
                </a:ln>
              </p:spPr>
            </p:cxnSp>
            <p:cxnSp>
              <p:nvCxnSpPr>
                <p:cNvPr id="547" name="Google Shape;547;p26"/>
                <p:cNvCxnSpPr/>
                <p:nvPr/>
              </p:nvCxnSpPr>
              <p:spPr>
                <a:xfrm>
                  <a:off x="727755" y="3809342"/>
                  <a:ext cx="10818798" cy="0"/>
                </a:xfrm>
                <a:prstGeom prst="straightConnector1">
                  <a:avLst/>
                </a:prstGeom>
                <a:noFill/>
                <a:ln w="9525" cap="flat" cmpd="sng">
                  <a:solidFill>
                    <a:schemeClr val="accent1"/>
                  </a:solidFill>
                  <a:prstDash val="solid"/>
                  <a:round/>
                  <a:headEnd type="none" w="sm" len="sm"/>
                  <a:tailEnd type="none" w="sm" len="sm"/>
                </a:ln>
              </p:spPr>
            </p:cxnSp>
            <p:cxnSp>
              <p:nvCxnSpPr>
                <p:cNvPr id="548" name="Google Shape;548;p26"/>
                <p:cNvCxnSpPr/>
                <p:nvPr/>
              </p:nvCxnSpPr>
              <p:spPr>
                <a:xfrm>
                  <a:off x="727755" y="2734217"/>
                  <a:ext cx="10818798" cy="0"/>
                </a:xfrm>
                <a:prstGeom prst="straightConnector1">
                  <a:avLst/>
                </a:prstGeom>
                <a:noFill/>
                <a:ln w="9525" cap="flat" cmpd="sng">
                  <a:solidFill>
                    <a:schemeClr val="accent1"/>
                  </a:solidFill>
                  <a:prstDash val="solid"/>
                  <a:round/>
                  <a:headEnd type="none" w="sm" len="sm"/>
                  <a:tailEnd type="none" w="sm" len="sm"/>
                </a:ln>
              </p:spPr>
            </p:cxnSp>
            <p:sp>
              <p:nvSpPr>
                <p:cNvPr id="549" name="Google Shape;549;p26"/>
                <p:cNvSpPr txBox="1"/>
                <p:nvPr/>
              </p:nvSpPr>
              <p:spPr>
                <a:xfrm>
                  <a:off x="10233248" y="1207919"/>
                  <a:ext cx="126188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表計算ソフト</a:t>
                  </a:r>
                  <a:endParaRPr sz="1400" b="0" i="0" u="none" strike="noStrike" cap="none">
                    <a:solidFill>
                      <a:srgbClr val="000000"/>
                    </a:solidFill>
                    <a:latin typeface="Arial"/>
                    <a:ea typeface="Arial"/>
                    <a:cs typeface="Arial"/>
                    <a:sym typeface="Arial"/>
                  </a:endParaRPr>
                </a:p>
              </p:txBody>
            </p:sp>
          </p:grpSp>
        </p:grpSp>
        <p:sp>
          <p:nvSpPr>
            <p:cNvPr id="550" name="Google Shape;550;p26"/>
            <p:cNvSpPr/>
            <p:nvPr/>
          </p:nvSpPr>
          <p:spPr>
            <a:xfrm>
              <a:off x="727755" y="2070965"/>
              <a:ext cx="1678925" cy="257130"/>
            </a:xfrm>
            <a:prstGeom prst="snip1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595959"/>
                  </a:solidFill>
                  <a:latin typeface="Meiryo"/>
                  <a:ea typeface="Meiryo"/>
                  <a:cs typeface="Meiryo"/>
                  <a:sym typeface="Meiryo"/>
                </a:rPr>
                <a:t>保守運用の容易さ</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7"/>
          <p:cNvSpPr txBox="1"/>
          <p:nvPr/>
        </p:nvSpPr>
        <p:spPr>
          <a:xfrm>
            <a:off x="6693437" y="865383"/>
            <a:ext cx="5074495" cy="566693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4A4A4A"/>
                </a:solidFill>
                <a:latin typeface="Meiryo"/>
                <a:ea typeface="Meiryo"/>
                <a:cs typeface="Meiryo"/>
                <a:sym typeface="Meiryo"/>
              </a:rPr>
              <a:t>1．コミュニケーションの目的</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タスク管理ツールとチャットツールを使い分ける際には、</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コミュニケーションの目的が「報告/連絡」 なのか、「相談」なのか　</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で使い分けます。</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4A4A4A"/>
                </a:solidFill>
                <a:latin typeface="Meiryo"/>
                <a:ea typeface="Meiryo"/>
                <a:cs typeface="Meiryo"/>
                <a:sym typeface="Meiryo"/>
              </a:rPr>
              <a:t>2．扱うタスクの時間軸・複雑さ</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タスクやプロジェクトの時間軸や規模、複雑さも、ツールを使い</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分ける際の基準になります。</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400"/>
              <a:buFont typeface="Arial"/>
              <a:buNone/>
            </a:pPr>
            <a:r>
              <a:rPr lang="ja-JP" sz="1400" b="1" i="0" u="none" strike="noStrike" cap="none">
                <a:solidFill>
                  <a:srgbClr val="4A4A4A"/>
                </a:solidFill>
                <a:latin typeface="Meiryo"/>
                <a:ea typeface="Meiryo"/>
                <a:cs typeface="Meiryo"/>
                <a:sym typeface="Meiryo"/>
              </a:rPr>
              <a:t>3．扱う情報の性質</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『フロー情報』と『ストック情報』の違いを意識すると、さらに</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ツールの使い分けがしやすくなります。</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1" i="0" u="none" strike="noStrike" cap="none">
                <a:solidFill>
                  <a:srgbClr val="4A4A4A"/>
                </a:solidFill>
                <a:latin typeface="Meiryo"/>
                <a:ea typeface="Meiryo"/>
                <a:cs typeface="Meiryo"/>
                <a:sym typeface="Meiryo"/>
              </a:rPr>
              <a:t>・フロー情報 - 蓄積・整理されずに日々流れていく情報</a:t>
            </a:r>
            <a:endParaRPr sz="1200" b="1"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チャットツールでは、あとで振り返る必要がない「今この時だけ必要</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な情報」を扱うのが向いています。</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ja-JP" sz="1200" b="1" i="0" u="none" strike="noStrike" cap="none">
                <a:solidFill>
                  <a:srgbClr val="4A4A4A"/>
                </a:solidFill>
                <a:latin typeface="Meiryo"/>
                <a:ea typeface="Meiryo"/>
                <a:cs typeface="Meiryo"/>
                <a:sym typeface="Meiryo"/>
              </a:rPr>
              <a:t>・ストック情報 ‐ 蓄積・整理されて、後で参照できる情報</a:t>
            </a:r>
            <a:endParaRPr sz="1200" b="1"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長期間に渡って必要な情報や、複雑で体系的な整理が必要な情報は</a:t>
            </a:r>
            <a:endParaRPr sz="1200" b="0" i="0" u="none" strike="noStrike" cap="none">
              <a:solidFill>
                <a:srgbClr val="4A4A4A"/>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200"/>
              <a:buFont typeface="Arial"/>
              <a:buNone/>
            </a:pPr>
            <a:r>
              <a:rPr lang="ja-JP" sz="1200" b="0" i="0" u="none" strike="noStrike" cap="none">
                <a:solidFill>
                  <a:srgbClr val="4A4A4A"/>
                </a:solidFill>
                <a:latin typeface="Meiryo"/>
                <a:ea typeface="Meiryo"/>
                <a:cs typeface="Meiryo"/>
                <a:sym typeface="Meiryo"/>
              </a:rPr>
              <a:t>　タスク管理ツールで扱うのに向いている情報です。</a:t>
            </a:r>
            <a:endParaRPr sz="1400" b="0" i="0" u="none" strike="noStrike" cap="none">
              <a:solidFill>
                <a:srgbClr val="000000"/>
              </a:solidFill>
              <a:latin typeface="Arial"/>
              <a:ea typeface="Arial"/>
              <a:cs typeface="Arial"/>
              <a:sym typeface="Arial"/>
            </a:endParaRPr>
          </a:p>
        </p:txBody>
      </p:sp>
      <p:grpSp>
        <p:nvGrpSpPr>
          <p:cNvPr id="556" name="Google Shape;556;p27"/>
          <p:cNvGrpSpPr/>
          <p:nvPr/>
        </p:nvGrpSpPr>
        <p:grpSpPr>
          <a:xfrm>
            <a:off x="534348" y="1319923"/>
            <a:ext cx="6047625" cy="4524292"/>
            <a:chOff x="534348" y="1319923"/>
            <a:chExt cx="6047625" cy="4524292"/>
          </a:xfrm>
        </p:grpSpPr>
        <p:sp>
          <p:nvSpPr>
            <p:cNvPr id="557" name="Google Shape;557;p27"/>
            <p:cNvSpPr txBox="1"/>
            <p:nvPr/>
          </p:nvSpPr>
          <p:spPr>
            <a:xfrm>
              <a:off x="754965" y="2456538"/>
              <a:ext cx="1800493"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FD77BA"/>
                  </a:solidFill>
                  <a:latin typeface="Meiryo"/>
                  <a:ea typeface="Meiryo"/>
                  <a:cs typeface="Meiryo"/>
                  <a:sym typeface="Meiryo"/>
                </a:rPr>
                <a:t>ストック情報</a:t>
              </a:r>
              <a:endParaRPr sz="1800" b="0" i="0" u="none" strike="noStrike" cap="none">
                <a:solidFill>
                  <a:srgbClr val="FD77B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4A4A4A"/>
                  </a:solidFill>
                  <a:latin typeface="Meiryo"/>
                  <a:ea typeface="Meiryo"/>
                  <a:cs typeface="Meiryo"/>
                  <a:sym typeface="Meiryo"/>
                </a:rPr>
                <a:t>（報告・連絡）</a:t>
              </a:r>
              <a:endParaRPr sz="1400" b="0" i="0" u="none" strike="noStrike" cap="none">
                <a:solidFill>
                  <a:srgbClr val="000000"/>
                </a:solidFill>
                <a:latin typeface="Arial"/>
                <a:ea typeface="Arial"/>
                <a:cs typeface="Arial"/>
                <a:sym typeface="Arial"/>
              </a:endParaRPr>
            </a:p>
          </p:txBody>
        </p:sp>
        <p:sp>
          <p:nvSpPr>
            <p:cNvPr id="558" name="Google Shape;558;p27"/>
            <p:cNvSpPr txBox="1"/>
            <p:nvPr/>
          </p:nvSpPr>
          <p:spPr>
            <a:xfrm>
              <a:off x="985797" y="4733196"/>
              <a:ext cx="133882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FD77BA"/>
                  </a:solidFill>
                  <a:latin typeface="Meiryo"/>
                  <a:ea typeface="Meiryo"/>
                  <a:cs typeface="Meiryo"/>
                  <a:sym typeface="Meiryo"/>
                </a:rPr>
                <a:t>フロー情報</a:t>
              </a:r>
              <a:endParaRPr sz="1800" b="0" i="0" u="none" strike="noStrike" cap="none">
                <a:solidFill>
                  <a:srgbClr val="FD77BA"/>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rgbClr val="4A4A4A"/>
                  </a:solidFill>
                  <a:latin typeface="Meiryo"/>
                  <a:ea typeface="Meiryo"/>
                  <a:cs typeface="Meiryo"/>
                  <a:sym typeface="Meiryo"/>
                </a:rPr>
                <a:t>（相談）</a:t>
              </a:r>
              <a:endParaRPr sz="1400" b="0" i="0" u="none" strike="noStrike" cap="none">
                <a:solidFill>
                  <a:srgbClr val="000000"/>
                </a:solidFill>
                <a:latin typeface="Arial"/>
                <a:ea typeface="Arial"/>
                <a:cs typeface="Arial"/>
                <a:sym typeface="Arial"/>
              </a:endParaRPr>
            </a:p>
          </p:txBody>
        </p:sp>
        <p:sp>
          <p:nvSpPr>
            <p:cNvPr id="559" name="Google Shape;559;p27"/>
            <p:cNvSpPr txBox="1"/>
            <p:nvPr/>
          </p:nvSpPr>
          <p:spPr>
            <a:xfrm>
              <a:off x="2854421" y="1569986"/>
              <a:ext cx="3595857" cy="1762021"/>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1400"/>
                <a:buFont typeface="Arial"/>
                <a:buNone/>
              </a:pPr>
              <a:r>
                <a:rPr lang="ja-JP" sz="1400" b="1" i="0" u="none" strike="noStrike" cap="none">
                  <a:solidFill>
                    <a:srgbClr val="FD77BA"/>
                  </a:solidFill>
                  <a:latin typeface="Meiryo"/>
                  <a:ea typeface="Meiryo"/>
                  <a:cs typeface="Meiryo"/>
                  <a:sym typeface="Meiryo"/>
                </a:rPr>
                <a:t>忘れたくない・振り返りたい</a:t>
              </a:r>
              <a:r>
                <a:rPr lang="ja-JP" sz="1400" b="0" i="0" u="none" strike="noStrike" cap="none">
                  <a:solidFill>
                    <a:srgbClr val="4A4A4A"/>
                  </a:solidFill>
                  <a:latin typeface="Meiryo"/>
                  <a:ea typeface="Meiryo"/>
                  <a:cs typeface="Meiryo"/>
                  <a:sym typeface="Meiryo"/>
                </a:rPr>
                <a:t>情報</a:t>
              </a:r>
              <a:endParaRPr sz="1400" b="0" i="0" u="none" strike="noStrike" cap="none">
                <a:solidFill>
                  <a:srgbClr val="4A4A4A"/>
                </a:solidFill>
                <a:latin typeface="Meiryo"/>
                <a:ea typeface="Meiryo"/>
                <a:cs typeface="Meiryo"/>
                <a:sym typeface="Meiryo"/>
              </a:endParaRPr>
            </a:p>
            <a:p>
              <a:pPr marL="0" marR="0" lvl="0" indent="0" algn="ctr" rtl="0">
                <a:lnSpc>
                  <a:spcPct val="200000"/>
                </a:lnSpc>
                <a:spcBef>
                  <a:spcPts val="0"/>
                </a:spcBef>
                <a:spcAft>
                  <a:spcPts val="0"/>
                </a:spcAft>
                <a:buClr>
                  <a:srgbClr val="000000"/>
                </a:buClr>
                <a:buSzPts val="1400"/>
                <a:buFont typeface="Arial"/>
                <a:buNone/>
              </a:pPr>
              <a:r>
                <a:rPr lang="ja-JP" sz="1400" b="0" i="0" u="none" strike="noStrike" cap="none">
                  <a:solidFill>
                    <a:srgbClr val="4A4A4A"/>
                  </a:solidFill>
                  <a:latin typeface="Meiryo"/>
                  <a:ea typeface="Meiryo"/>
                  <a:cs typeface="Meiryo"/>
                  <a:sym typeface="Meiryo"/>
                </a:rPr>
                <a:t>長期短期関わらず</a:t>
              </a:r>
              <a:r>
                <a:rPr lang="ja-JP" sz="1400" b="1" i="0" u="none" strike="noStrike" cap="none">
                  <a:solidFill>
                    <a:srgbClr val="FD77BA"/>
                  </a:solidFill>
                  <a:latin typeface="Meiryo"/>
                  <a:ea typeface="Meiryo"/>
                  <a:cs typeface="Meiryo"/>
                  <a:sym typeface="Meiryo"/>
                </a:rPr>
                <a:t>管理したい</a:t>
              </a:r>
              <a:r>
                <a:rPr lang="ja-JP" sz="1400" b="0" i="0" u="none" strike="noStrike" cap="none">
                  <a:solidFill>
                    <a:srgbClr val="4A4A4A"/>
                  </a:solidFill>
                  <a:latin typeface="Meiryo"/>
                  <a:ea typeface="Meiryo"/>
                  <a:cs typeface="Meiryo"/>
                  <a:sym typeface="Meiryo"/>
                </a:rPr>
                <a:t>タスク</a:t>
              </a:r>
              <a:endParaRPr sz="1400" b="0" i="0" u="none" strike="noStrike" cap="none">
                <a:solidFill>
                  <a:srgbClr val="4A4A4A"/>
                </a:solidFill>
                <a:latin typeface="Meiryo"/>
                <a:ea typeface="Meiryo"/>
                <a:cs typeface="Meiryo"/>
                <a:sym typeface="Meiryo"/>
              </a:endParaRPr>
            </a:p>
            <a:p>
              <a:pPr marL="0" marR="0" lvl="0" indent="0" algn="ctr" rtl="0">
                <a:lnSpc>
                  <a:spcPct val="200000"/>
                </a:lnSpc>
                <a:spcBef>
                  <a:spcPts val="0"/>
                </a:spcBef>
                <a:spcAft>
                  <a:spcPts val="0"/>
                </a:spcAft>
                <a:buClr>
                  <a:srgbClr val="000000"/>
                </a:buClr>
                <a:buSzPts val="1400"/>
                <a:buFont typeface="Arial"/>
                <a:buNone/>
              </a:pPr>
              <a:r>
                <a:rPr lang="ja-JP" sz="1400" b="0" i="0" u="none" strike="noStrike" cap="none">
                  <a:solidFill>
                    <a:srgbClr val="4A4A4A"/>
                  </a:solidFill>
                  <a:latin typeface="Meiryo"/>
                  <a:ea typeface="Meiryo"/>
                  <a:cs typeface="Meiryo"/>
                  <a:sym typeface="Meiryo"/>
                </a:rPr>
                <a:t>進捗状況を確認・管理したいタスク</a:t>
              </a:r>
              <a:endParaRPr sz="1400" b="0" i="0" u="none" strike="noStrike" cap="none">
                <a:solidFill>
                  <a:srgbClr val="4A4A4A"/>
                </a:solidFill>
                <a:latin typeface="Meiryo"/>
                <a:ea typeface="Meiryo"/>
                <a:cs typeface="Meiryo"/>
                <a:sym typeface="Meiryo"/>
              </a:endParaRPr>
            </a:p>
            <a:p>
              <a:pPr marL="0" marR="0" lvl="0" indent="0" algn="ctr" rtl="0">
                <a:lnSpc>
                  <a:spcPct val="200000"/>
                </a:lnSpc>
                <a:spcBef>
                  <a:spcPts val="0"/>
                </a:spcBef>
                <a:spcAft>
                  <a:spcPts val="0"/>
                </a:spcAft>
                <a:buClr>
                  <a:srgbClr val="000000"/>
                </a:buClr>
                <a:buSzPts val="1400"/>
                <a:buFont typeface="Arial"/>
                <a:buNone/>
              </a:pPr>
              <a:r>
                <a:rPr lang="ja-JP" sz="1400" b="0" i="0" u="none" strike="noStrike" cap="none">
                  <a:solidFill>
                    <a:srgbClr val="4A4A4A"/>
                  </a:solidFill>
                  <a:latin typeface="Meiryo"/>
                  <a:ea typeface="Meiryo"/>
                  <a:cs typeface="Meiryo"/>
                  <a:sym typeface="Meiryo"/>
                </a:rPr>
                <a:t>限られた人と話したい情報（</a:t>
              </a:r>
              <a:r>
                <a:rPr lang="ja-JP" sz="1400" b="1" i="0" u="none" strike="noStrike" cap="none">
                  <a:solidFill>
                    <a:srgbClr val="FD77BA"/>
                  </a:solidFill>
                  <a:latin typeface="Meiryo"/>
                  <a:ea typeface="Meiryo"/>
                  <a:cs typeface="Meiryo"/>
                  <a:sym typeface="Meiryo"/>
                </a:rPr>
                <a:t>クローズド</a:t>
              </a:r>
              <a:r>
                <a:rPr lang="ja-JP" sz="1400" b="0" i="0" u="none" strike="noStrike" cap="none">
                  <a:solidFill>
                    <a:srgbClr val="4A4A4A"/>
                  </a:solidFill>
                  <a:latin typeface="Meiryo"/>
                  <a:ea typeface="Meiryo"/>
                  <a:cs typeface="Meiryo"/>
                  <a:sym typeface="Meiryo"/>
                </a:rPr>
                <a:t>）</a:t>
              </a:r>
              <a:endParaRPr sz="1400" b="0" i="0" u="none" strike="noStrike" cap="none">
                <a:solidFill>
                  <a:srgbClr val="000000"/>
                </a:solidFill>
                <a:latin typeface="Arial"/>
                <a:ea typeface="Arial"/>
                <a:cs typeface="Arial"/>
                <a:sym typeface="Arial"/>
              </a:endParaRPr>
            </a:p>
          </p:txBody>
        </p:sp>
        <p:sp>
          <p:nvSpPr>
            <p:cNvPr id="560" name="Google Shape;560;p27"/>
            <p:cNvSpPr txBox="1"/>
            <p:nvPr/>
          </p:nvSpPr>
          <p:spPr>
            <a:xfrm>
              <a:off x="3303262" y="3832132"/>
              <a:ext cx="2698175" cy="1762021"/>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Clr>
                  <a:srgbClr val="000000"/>
                </a:buClr>
                <a:buSzPts val="1400"/>
                <a:buFont typeface="Arial"/>
                <a:buNone/>
              </a:pPr>
              <a:r>
                <a:rPr lang="ja-JP" sz="1400" b="1" i="0" u="none" strike="noStrike" cap="none">
                  <a:solidFill>
                    <a:srgbClr val="FD77BA"/>
                  </a:solidFill>
                  <a:latin typeface="Meiryo"/>
                  <a:ea typeface="Meiryo"/>
                  <a:cs typeface="Meiryo"/>
                  <a:sym typeface="Meiryo"/>
                </a:rPr>
                <a:t>リアルタイム</a:t>
              </a:r>
              <a:r>
                <a:rPr lang="ja-JP" sz="1400" b="0" i="0" u="none" strike="noStrike" cap="none">
                  <a:solidFill>
                    <a:srgbClr val="4A4A4A"/>
                  </a:solidFill>
                  <a:latin typeface="Meiryo"/>
                  <a:ea typeface="Meiryo"/>
                  <a:cs typeface="Meiryo"/>
                  <a:sym typeface="Meiryo"/>
                </a:rPr>
                <a:t>の情報（フロー）</a:t>
              </a:r>
              <a:endParaRPr sz="1400" b="0" i="0" u="none" strike="noStrike" cap="none">
                <a:solidFill>
                  <a:srgbClr val="4A4A4A"/>
                </a:solidFill>
                <a:latin typeface="Meiryo"/>
                <a:ea typeface="Meiryo"/>
                <a:cs typeface="Meiryo"/>
                <a:sym typeface="Meiryo"/>
              </a:endParaRPr>
            </a:p>
            <a:p>
              <a:pPr marL="0" marR="0" lvl="0" indent="0" algn="ctr" rtl="0">
                <a:lnSpc>
                  <a:spcPct val="200000"/>
                </a:lnSpc>
                <a:spcBef>
                  <a:spcPts val="0"/>
                </a:spcBef>
                <a:spcAft>
                  <a:spcPts val="0"/>
                </a:spcAft>
                <a:buClr>
                  <a:srgbClr val="000000"/>
                </a:buClr>
                <a:buSzPts val="1400"/>
                <a:buFont typeface="Arial"/>
                <a:buNone/>
              </a:pPr>
              <a:r>
                <a:rPr lang="ja-JP" sz="1400" b="1" i="0" u="none" strike="noStrike" cap="none">
                  <a:solidFill>
                    <a:srgbClr val="FD77BA"/>
                  </a:solidFill>
                  <a:latin typeface="Meiryo"/>
                  <a:ea typeface="Meiryo"/>
                  <a:cs typeface="Meiryo"/>
                  <a:sym typeface="Meiryo"/>
                </a:rPr>
                <a:t>すばやく</a:t>
              </a:r>
              <a:r>
                <a:rPr lang="ja-JP" sz="1400" b="0" i="0" u="none" strike="noStrike" cap="none">
                  <a:solidFill>
                    <a:srgbClr val="4A4A4A"/>
                  </a:solidFill>
                  <a:latin typeface="Meiryo"/>
                  <a:ea typeface="Meiryo"/>
                  <a:cs typeface="Meiryo"/>
                  <a:sym typeface="Meiryo"/>
                </a:rPr>
                <a:t>解決・返信</a:t>
              </a:r>
              <a:endParaRPr sz="1400" b="0" i="0" u="none" strike="noStrike" cap="none">
                <a:solidFill>
                  <a:srgbClr val="4A4A4A"/>
                </a:solidFill>
                <a:latin typeface="Meiryo"/>
                <a:ea typeface="Meiryo"/>
                <a:cs typeface="Meiryo"/>
                <a:sym typeface="Meiryo"/>
              </a:endParaRPr>
            </a:p>
            <a:p>
              <a:pPr marL="0" marR="0" lvl="0" indent="0" algn="ctr" rtl="0">
                <a:lnSpc>
                  <a:spcPct val="200000"/>
                </a:lnSpc>
                <a:spcBef>
                  <a:spcPts val="0"/>
                </a:spcBef>
                <a:spcAft>
                  <a:spcPts val="0"/>
                </a:spcAft>
                <a:buClr>
                  <a:srgbClr val="000000"/>
                </a:buClr>
                <a:buSzPts val="1400"/>
                <a:buFont typeface="Arial"/>
                <a:buNone/>
              </a:pPr>
              <a:r>
                <a:rPr lang="ja-JP" sz="1400" b="1" i="0" u="none" strike="noStrike" cap="none">
                  <a:solidFill>
                    <a:srgbClr val="FD77BA"/>
                  </a:solidFill>
                  <a:latin typeface="Meiryo"/>
                  <a:ea typeface="Meiryo"/>
                  <a:cs typeface="Meiryo"/>
                  <a:sym typeface="Meiryo"/>
                </a:rPr>
                <a:t>すぐに終える</a:t>
              </a:r>
              <a:endParaRPr sz="1400" b="1" i="0" u="none" strike="noStrike" cap="none">
                <a:solidFill>
                  <a:srgbClr val="FD77BA"/>
                </a:solidFill>
                <a:latin typeface="Meiryo"/>
                <a:ea typeface="Meiryo"/>
                <a:cs typeface="Meiryo"/>
                <a:sym typeface="Meiryo"/>
              </a:endParaRPr>
            </a:p>
            <a:p>
              <a:pPr marL="0" marR="0" lvl="0" indent="0" algn="ctr" rtl="0">
                <a:lnSpc>
                  <a:spcPct val="200000"/>
                </a:lnSpc>
                <a:spcBef>
                  <a:spcPts val="0"/>
                </a:spcBef>
                <a:spcAft>
                  <a:spcPts val="0"/>
                </a:spcAft>
                <a:buClr>
                  <a:srgbClr val="000000"/>
                </a:buClr>
                <a:buSzPts val="1400"/>
                <a:buFont typeface="Arial"/>
                <a:buNone/>
              </a:pPr>
              <a:r>
                <a:rPr lang="ja-JP" sz="1400" b="0" i="0" u="none" strike="noStrike" cap="none">
                  <a:solidFill>
                    <a:srgbClr val="4A4A4A"/>
                  </a:solidFill>
                  <a:latin typeface="Meiryo"/>
                  <a:ea typeface="Meiryo"/>
                  <a:cs typeface="Meiryo"/>
                  <a:sym typeface="Meiryo"/>
                </a:rPr>
                <a:t>社内に</a:t>
              </a:r>
              <a:r>
                <a:rPr lang="ja-JP" sz="1400" b="1" i="0" u="none" strike="noStrike" cap="none">
                  <a:solidFill>
                    <a:srgbClr val="FD77BA"/>
                  </a:solidFill>
                  <a:latin typeface="Meiryo"/>
                  <a:ea typeface="Meiryo"/>
                  <a:cs typeface="Meiryo"/>
                  <a:sym typeface="Meiryo"/>
                </a:rPr>
                <a:t>オープン</a:t>
              </a:r>
              <a:r>
                <a:rPr lang="ja-JP" sz="1400" b="0" i="0" u="none" strike="noStrike" cap="none">
                  <a:solidFill>
                    <a:srgbClr val="4A4A4A"/>
                  </a:solidFill>
                  <a:latin typeface="Meiryo"/>
                  <a:ea typeface="Meiryo"/>
                  <a:cs typeface="Meiryo"/>
                  <a:sym typeface="Meiryo"/>
                </a:rPr>
                <a:t>にしたい情報</a:t>
              </a:r>
              <a:endParaRPr sz="1400" b="0" i="0" u="none" strike="noStrike" cap="none">
                <a:solidFill>
                  <a:srgbClr val="000000"/>
                </a:solidFill>
                <a:latin typeface="Arial"/>
                <a:ea typeface="Arial"/>
                <a:cs typeface="Arial"/>
                <a:sym typeface="Arial"/>
              </a:endParaRPr>
            </a:p>
          </p:txBody>
        </p:sp>
        <p:sp>
          <p:nvSpPr>
            <p:cNvPr id="561" name="Google Shape;561;p27"/>
            <p:cNvSpPr txBox="1"/>
            <p:nvPr/>
          </p:nvSpPr>
          <p:spPr>
            <a:xfrm>
              <a:off x="778201" y="4183308"/>
              <a:ext cx="180049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a:solidFill>
                    <a:srgbClr val="4A4A4A"/>
                  </a:solidFill>
                  <a:latin typeface="Meiryo"/>
                  <a:ea typeface="Meiryo"/>
                  <a:cs typeface="Meiryo"/>
                  <a:sym typeface="Meiryo"/>
                </a:rPr>
                <a:t>チャットツール</a:t>
              </a:r>
              <a:endParaRPr sz="1800" b="0" i="0" u="none" strike="noStrike" cap="none">
                <a:solidFill>
                  <a:srgbClr val="4A4A4A"/>
                </a:solidFill>
                <a:latin typeface="Meiryo"/>
                <a:ea typeface="Meiryo"/>
                <a:cs typeface="Meiryo"/>
                <a:sym typeface="Meiryo"/>
              </a:endParaRPr>
            </a:p>
          </p:txBody>
        </p:sp>
        <p:grpSp>
          <p:nvGrpSpPr>
            <p:cNvPr id="562" name="Google Shape;562;p27"/>
            <p:cNvGrpSpPr/>
            <p:nvPr/>
          </p:nvGrpSpPr>
          <p:grpSpPr>
            <a:xfrm>
              <a:off x="534348" y="1319923"/>
              <a:ext cx="6047625" cy="4524292"/>
              <a:chOff x="567160" y="1764482"/>
              <a:chExt cx="8064900" cy="6768752"/>
            </a:xfrm>
          </p:grpSpPr>
          <p:sp>
            <p:nvSpPr>
              <p:cNvPr id="563" name="Google Shape;563;p27"/>
              <p:cNvSpPr/>
              <p:nvPr/>
            </p:nvSpPr>
            <p:spPr>
              <a:xfrm>
                <a:off x="567160" y="1764482"/>
                <a:ext cx="8064896" cy="6768752"/>
              </a:xfrm>
              <a:prstGeom prst="rect">
                <a:avLst/>
              </a:prstGeom>
              <a:noFill/>
              <a:ln w="127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cxnSp>
            <p:nvCxnSpPr>
              <p:cNvPr id="564" name="Google Shape;564;p27"/>
              <p:cNvCxnSpPr>
                <a:stCxn id="563" idx="1"/>
                <a:endCxn id="563" idx="3"/>
              </p:cNvCxnSpPr>
              <p:nvPr/>
            </p:nvCxnSpPr>
            <p:spPr>
              <a:xfrm>
                <a:off x="567160" y="5148858"/>
                <a:ext cx="8064900" cy="0"/>
              </a:xfrm>
              <a:prstGeom prst="straightConnector1">
                <a:avLst/>
              </a:prstGeom>
              <a:noFill/>
              <a:ln w="12700" cap="flat" cmpd="sng">
                <a:solidFill>
                  <a:srgbClr val="7F7F7F"/>
                </a:solidFill>
                <a:prstDash val="solid"/>
                <a:round/>
                <a:headEnd type="none" w="sm" len="sm"/>
                <a:tailEnd type="none" w="sm" len="sm"/>
              </a:ln>
            </p:spPr>
          </p:cxnSp>
          <p:cxnSp>
            <p:nvCxnSpPr>
              <p:cNvPr id="565" name="Google Shape;565;p27"/>
              <p:cNvCxnSpPr/>
              <p:nvPr/>
            </p:nvCxnSpPr>
            <p:spPr>
              <a:xfrm rot="10800000">
                <a:off x="3519488" y="1764482"/>
                <a:ext cx="0" cy="6768752"/>
              </a:xfrm>
              <a:prstGeom prst="straightConnector1">
                <a:avLst/>
              </a:prstGeom>
              <a:noFill/>
              <a:ln w="12700" cap="flat" cmpd="sng">
                <a:solidFill>
                  <a:srgbClr val="7F7F7F"/>
                </a:solidFill>
                <a:prstDash val="solid"/>
                <a:round/>
                <a:headEnd type="none" w="sm" len="sm"/>
                <a:tailEnd type="none" w="sm" len="sm"/>
              </a:ln>
            </p:spPr>
          </p:cxnSp>
        </p:grpSp>
        <p:pic>
          <p:nvPicPr>
            <p:cNvPr id="566" name="Google Shape;566;p27" descr="アイコン&#10;&#10;自動的に生成された説明"/>
            <p:cNvPicPr preferRelativeResize="0"/>
            <p:nvPr/>
          </p:nvPicPr>
          <p:blipFill rotWithShape="1">
            <a:blip r:embed="rId3">
              <a:alphaModFix/>
            </a:blip>
            <a:srcRect/>
            <a:stretch/>
          </p:blipFill>
          <p:spPr>
            <a:xfrm>
              <a:off x="995635" y="1815642"/>
              <a:ext cx="1324272" cy="408726"/>
            </a:xfrm>
            <a:prstGeom prst="rect">
              <a:avLst/>
            </a:prstGeom>
            <a:noFill/>
            <a:ln>
              <a:noFill/>
            </a:ln>
          </p:spPr>
        </p:pic>
      </p:grpSp>
      <p:sp>
        <p:nvSpPr>
          <p:cNvPr id="567" name="Google Shape;567;p27"/>
          <p:cNvSpPr txBox="1"/>
          <p:nvPr/>
        </p:nvSpPr>
        <p:spPr>
          <a:xfrm>
            <a:off x="469126" y="130418"/>
            <a:ext cx="851566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【参考】 Jootoとチャットツールとの使い分けは？</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28" descr="背景パターン&#10;&#10;自動的に生成された説明"/>
          <p:cNvPicPr preferRelativeResize="0"/>
          <p:nvPr/>
        </p:nvPicPr>
        <p:blipFill rotWithShape="1">
          <a:blip r:embed="rId3">
            <a:alphaModFix/>
          </a:blip>
          <a:srcRect/>
          <a:stretch/>
        </p:blipFill>
        <p:spPr>
          <a:xfrm>
            <a:off x="0" y="0"/>
            <a:ext cx="12192000" cy="7112000"/>
          </a:xfrm>
          <a:prstGeom prst="rect">
            <a:avLst/>
          </a:prstGeom>
          <a:noFill/>
          <a:ln>
            <a:noFill/>
          </a:ln>
        </p:spPr>
      </p:pic>
      <p:sp>
        <p:nvSpPr>
          <p:cNvPr id="574" name="Google Shape;574;p28"/>
          <p:cNvSpPr/>
          <p:nvPr/>
        </p:nvSpPr>
        <p:spPr>
          <a:xfrm>
            <a:off x="414161" y="2440891"/>
            <a:ext cx="11339925" cy="1331134"/>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5名以上の導入をご検討されているデモをご希望の方は</a:t>
            </a:r>
            <a:endParaRPr sz="2800" b="1" i="0" u="none" strike="noStrike" cap="none">
              <a:solidFill>
                <a:schemeClr val="lt1"/>
              </a:solidFill>
              <a:latin typeface="Meiryo"/>
              <a:ea typeface="Meiryo"/>
              <a:cs typeface="Meiryo"/>
              <a:sym typeface="Meiryo"/>
            </a:endParaRPr>
          </a:p>
          <a:p>
            <a:pPr marL="0" marR="0" lvl="0" indent="0" algn="ctr" rtl="0">
              <a:lnSpc>
                <a:spcPct val="15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下記の日程一覧よりご希望の日時をご選択ください。</a:t>
            </a:r>
            <a:endParaRPr sz="1400" b="0" i="0" u="none" strike="noStrike" cap="none">
              <a:solidFill>
                <a:srgbClr val="000000"/>
              </a:solidFill>
              <a:latin typeface="Arial"/>
              <a:ea typeface="Arial"/>
              <a:cs typeface="Arial"/>
              <a:sym typeface="Arial"/>
            </a:endParaRPr>
          </a:p>
        </p:txBody>
      </p:sp>
      <p:sp>
        <p:nvSpPr>
          <p:cNvPr id="575" name="Google Shape;575;p28">
            <a:hlinkClick r:id="rId4"/>
          </p:cNvPr>
          <p:cNvSpPr/>
          <p:nvPr/>
        </p:nvSpPr>
        <p:spPr>
          <a:xfrm>
            <a:off x="3004729" y="4224189"/>
            <a:ext cx="6182541" cy="589493"/>
          </a:xfrm>
          <a:prstGeom prst="roundRect">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FC81BE"/>
                </a:solidFill>
                <a:latin typeface="Arial"/>
                <a:ea typeface="Arial"/>
                <a:cs typeface="Arial"/>
                <a:sym typeface="Arial"/>
              </a:rPr>
              <a:t>導入のご相談はこちら</a:t>
            </a:r>
            <a:endParaRPr sz="1400" b="0" i="0" u="none" strike="noStrike" cap="none">
              <a:solidFill>
                <a:srgbClr val="000000"/>
              </a:solidFill>
              <a:latin typeface="Arial"/>
              <a:ea typeface="Arial"/>
              <a:cs typeface="Arial"/>
              <a:sym typeface="Arial"/>
            </a:endParaRPr>
          </a:p>
        </p:txBody>
      </p:sp>
      <p:sp>
        <p:nvSpPr>
          <p:cNvPr id="576" name="Google Shape;576;p28"/>
          <p:cNvSpPr/>
          <p:nvPr/>
        </p:nvSpPr>
        <p:spPr>
          <a:xfrm>
            <a:off x="426036" y="6059265"/>
            <a:ext cx="11339925" cy="800219"/>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rgbClr val="000000"/>
              </a:buClr>
              <a:buSzPts val="1600"/>
              <a:buFont typeface="Arial"/>
              <a:buNone/>
            </a:pPr>
            <a:r>
              <a:rPr lang="ja-JP" sz="1600" b="1" i="0" u="none" strike="noStrike" cap="none">
                <a:solidFill>
                  <a:schemeClr val="lt1"/>
                </a:solidFill>
                <a:latin typeface="Meiryo"/>
                <a:ea typeface="Meiryo"/>
                <a:cs typeface="Meiryo"/>
                <a:sym typeface="Meiryo"/>
              </a:rPr>
              <a:t>本資料やサービスについてのご質問は下記まで</a:t>
            </a:r>
            <a:endParaRPr sz="1600" b="1" i="0" u="none" strike="noStrike" cap="none">
              <a:solidFill>
                <a:schemeClr val="lt1"/>
              </a:solidFill>
              <a:latin typeface="Meiryo"/>
              <a:ea typeface="Meiryo"/>
              <a:cs typeface="Meiryo"/>
              <a:sym typeface="Meiryo"/>
            </a:endParaRPr>
          </a:p>
          <a:p>
            <a:pPr marL="0" marR="0" lvl="0" indent="0" algn="ctr" rtl="0">
              <a:lnSpc>
                <a:spcPct val="150000"/>
              </a:lnSpc>
              <a:spcBef>
                <a:spcPts val="0"/>
              </a:spcBef>
              <a:spcAft>
                <a:spcPts val="0"/>
              </a:spcAft>
              <a:buClr>
                <a:srgbClr val="000000"/>
              </a:buClr>
              <a:buSzPts val="1600"/>
              <a:buFont typeface="Arial"/>
              <a:buNone/>
            </a:pPr>
            <a:r>
              <a:rPr lang="ja-JP" sz="1600" b="1" i="0" u="sng" strike="noStrike" cap="none">
                <a:solidFill>
                  <a:schemeClr val="lt1"/>
                </a:solidFill>
                <a:latin typeface="Meiryo"/>
                <a:ea typeface="Meiryo"/>
                <a:cs typeface="Meiryo"/>
                <a:sym typeface="Meiryo"/>
                <a:hlinkClick r:id="rId5">
                  <a:extLst>
                    <a:ext uri="{A12FA001-AC4F-418D-AE19-62706E023703}">
                      <ahyp:hlinkClr xmlns:ahyp="http://schemas.microsoft.com/office/drawing/2018/hyperlinkcolor" val="tx"/>
                    </a:ext>
                  </a:extLst>
                </a:hlinkClick>
              </a:rPr>
              <a:t>https://www.jooto.com/contact/</a:t>
            </a:r>
            <a:endParaRPr sz="1600" b="1" i="0" u="none" strike="noStrike" cap="none">
              <a:solidFill>
                <a:schemeClr val="lt1"/>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pSp>
        <p:nvGrpSpPr>
          <p:cNvPr id="140" name="Google Shape;140;p3"/>
          <p:cNvGrpSpPr/>
          <p:nvPr/>
        </p:nvGrpSpPr>
        <p:grpSpPr>
          <a:xfrm>
            <a:off x="4909694" y="2096487"/>
            <a:ext cx="6874009" cy="4678024"/>
            <a:chOff x="4611756" y="1708589"/>
            <a:chExt cx="7171947" cy="4880782"/>
          </a:xfrm>
        </p:grpSpPr>
        <p:pic>
          <p:nvPicPr>
            <p:cNvPr id="141" name="Google Shape;141;p3" descr="コンピューターのスクリーンショット&#10;&#10;自動的に生成された説明"/>
            <p:cNvPicPr preferRelativeResize="0"/>
            <p:nvPr/>
          </p:nvPicPr>
          <p:blipFill rotWithShape="1">
            <a:blip r:embed="rId3">
              <a:alphaModFix/>
            </a:blip>
            <a:srcRect/>
            <a:stretch/>
          </p:blipFill>
          <p:spPr>
            <a:xfrm>
              <a:off x="4611756" y="1708589"/>
              <a:ext cx="7171947" cy="4880782"/>
            </a:xfrm>
            <a:prstGeom prst="rect">
              <a:avLst/>
            </a:prstGeom>
            <a:noFill/>
            <a:ln>
              <a:noFill/>
            </a:ln>
          </p:spPr>
        </p:pic>
        <p:pic>
          <p:nvPicPr>
            <p:cNvPr id="142" name="Google Shape;142;p3"/>
            <p:cNvPicPr preferRelativeResize="0"/>
            <p:nvPr/>
          </p:nvPicPr>
          <p:blipFill rotWithShape="1">
            <a:blip r:embed="rId4">
              <a:alphaModFix/>
            </a:blip>
            <a:srcRect/>
            <a:stretch/>
          </p:blipFill>
          <p:spPr>
            <a:xfrm>
              <a:off x="6320167" y="5757766"/>
              <a:ext cx="1114303" cy="239813"/>
            </a:xfrm>
            <a:prstGeom prst="rect">
              <a:avLst/>
            </a:prstGeom>
            <a:noFill/>
            <a:ln>
              <a:noFill/>
            </a:ln>
          </p:spPr>
        </p:pic>
      </p:grpSp>
      <p:sp>
        <p:nvSpPr>
          <p:cNvPr id="143" name="Google Shape;143;p3"/>
          <p:cNvSpPr txBox="1"/>
          <p:nvPr/>
        </p:nvSpPr>
        <p:spPr>
          <a:xfrm>
            <a:off x="528101" y="1236827"/>
            <a:ext cx="5944262" cy="1856277"/>
          </a:xfrm>
          <a:prstGeom prst="rect">
            <a:avLst/>
          </a:prstGeom>
          <a:noFill/>
          <a:ln>
            <a:noFill/>
          </a:ln>
        </p:spPr>
        <p:txBody>
          <a:bodyPr spcFirstLastPara="1" wrap="square" lIns="91425" tIns="45700" rIns="91425" bIns="45700" anchor="t" anchorCtr="0">
            <a:spAutoFit/>
          </a:bodyPr>
          <a:lstStyle/>
          <a:p>
            <a:pPr marL="0" marR="0" lvl="0" indent="0" algn="l" rtl="0">
              <a:lnSpc>
                <a:spcPct val="175000"/>
              </a:lnSpc>
              <a:spcBef>
                <a:spcPts val="0"/>
              </a:spcBef>
              <a:spcAft>
                <a:spcPts val="0"/>
              </a:spcAft>
              <a:buClr>
                <a:srgbClr val="000000"/>
              </a:buClr>
              <a:buSzPts val="2000"/>
              <a:buFont typeface="Arial"/>
              <a:buNone/>
            </a:pPr>
            <a:r>
              <a:rPr lang="ja-JP" sz="2000" b="1" i="0" u="none" strike="noStrike" cap="none">
                <a:solidFill>
                  <a:srgbClr val="595959"/>
                </a:solidFill>
                <a:latin typeface="Meiryo"/>
                <a:ea typeface="Meiryo"/>
                <a:cs typeface="Meiryo"/>
                <a:sym typeface="Meiryo"/>
              </a:rPr>
              <a:t>ビジネスでのタスク、プロジェクト進行や</a:t>
            </a:r>
            <a:endParaRPr sz="2000" b="1" i="0" u="none" strike="noStrike" cap="none">
              <a:solidFill>
                <a:srgbClr val="595959"/>
              </a:solidFill>
              <a:latin typeface="Meiryo"/>
              <a:ea typeface="Meiryo"/>
              <a:cs typeface="Meiryo"/>
              <a:sym typeface="Meiryo"/>
            </a:endParaRPr>
          </a:p>
          <a:p>
            <a:pPr marL="0" marR="0" lvl="0" indent="0" algn="l" rtl="0">
              <a:lnSpc>
                <a:spcPct val="175000"/>
              </a:lnSpc>
              <a:spcBef>
                <a:spcPts val="0"/>
              </a:spcBef>
              <a:spcAft>
                <a:spcPts val="0"/>
              </a:spcAft>
              <a:buClr>
                <a:srgbClr val="000000"/>
              </a:buClr>
              <a:buSzPts val="2000"/>
              <a:buFont typeface="Arial"/>
              <a:buNone/>
            </a:pPr>
            <a:r>
              <a:rPr lang="ja-JP" sz="2000" b="1" i="0" u="none" strike="noStrike" cap="none">
                <a:solidFill>
                  <a:srgbClr val="595959"/>
                </a:solidFill>
                <a:latin typeface="Meiryo"/>
                <a:ea typeface="Meiryo"/>
                <a:cs typeface="Meiryo"/>
                <a:sym typeface="Meiryo"/>
              </a:rPr>
              <a:t>スケジュールまでをオンライン上で一元管理し、 </a:t>
            </a:r>
            <a:endParaRPr sz="2000" b="1" i="0" u="none" strike="noStrike" cap="none">
              <a:solidFill>
                <a:srgbClr val="595959"/>
              </a:solidFill>
              <a:latin typeface="Meiryo"/>
              <a:ea typeface="Meiryo"/>
              <a:cs typeface="Meiryo"/>
              <a:sym typeface="Meiryo"/>
            </a:endParaRPr>
          </a:p>
          <a:p>
            <a:pPr marL="0" marR="0" lvl="0" indent="0" algn="l" rtl="0">
              <a:lnSpc>
                <a:spcPct val="175000"/>
              </a:lnSpc>
              <a:spcBef>
                <a:spcPts val="0"/>
              </a:spcBef>
              <a:spcAft>
                <a:spcPts val="0"/>
              </a:spcAft>
              <a:buClr>
                <a:srgbClr val="000000"/>
              </a:buClr>
              <a:buSzPts val="2000"/>
              <a:buFont typeface="Arial"/>
              <a:buNone/>
            </a:pPr>
            <a:r>
              <a:rPr lang="ja-JP" sz="2000" b="1" i="0" u="none" strike="noStrike" cap="none">
                <a:solidFill>
                  <a:srgbClr val="595959"/>
                </a:solidFill>
                <a:latin typeface="Meiryo"/>
                <a:ea typeface="Meiryo"/>
                <a:cs typeface="Meiryo"/>
                <a:sym typeface="Meiryo"/>
              </a:rPr>
              <a:t>チームメンバーとリアルタイムに共有できる</a:t>
            </a:r>
            <a:endParaRPr sz="2000" b="1" i="0" u="none" strike="noStrike" cap="none">
              <a:solidFill>
                <a:srgbClr val="595959"/>
              </a:solidFill>
              <a:latin typeface="Meiryo"/>
              <a:ea typeface="Meiryo"/>
              <a:cs typeface="Meiryo"/>
              <a:sym typeface="Meiryo"/>
            </a:endParaRPr>
          </a:p>
          <a:p>
            <a:pPr marL="0" marR="0" lvl="0" indent="0" algn="l" rtl="0">
              <a:lnSpc>
                <a:spcPct val="175000"/>
              </a:lnSpc>
              <a:spcBef>
                <a:spcPts val="0"/>
              </a:spcBef>
              <a:spcAft>
                <a:spcPts val="0"/>
              </a:spcAft>
              <a:buClr>
                <a:srgbClr val="000000"/>
              </a:buClr>
              <a:buSzPts val="2000"/>
              <a:buFont typeface="Arial"/>
              <a:buNone/>
            </a:pPr>
            <a:r>
              <a:rPr lang="ja-JP" sz="2000" b="1" i="0" u="none" strike="noStrike" cap="none">
                <a:solidFill>
                  <a:srgbClr val="595959"/>
                </a:solidFill>
                <a:latin typeface="Meiryo"/>
                <a:ea typeface="Meiryo"/>
                <a:cs typeface="Meiryo"/>
                <a:sym typeface="Meiryo"/>
              </a:rPr>
              <a:t>クラウド型のサービスです。</a:t>
            </a:r>
            <a:endParaRPr sz="2000" b="1" i="0" u="none" strike="noStrike" cap="none">
              <a:solidFill>
                <a:srgbClr val="595959"/>
              </a:solidFill>
              <a:latin typeface="Meiryo"/>
              <a:ea typeface="Meiryo"/>
              <a:cs typeface="Meiryo"/>
              <a:sym typeface="Meiryo"/>
            </a:endParaRPr>
          </a:p>
        </p:txBody>
      </p:sp>
      <p:sp>
        <p:nvSpPr>
          <p:cNvPr id="144" name="Google Shape;144;p3"/>
          <p:cNvSpPr txBox="1"/>
          <p:nvPr/>
        </p:nvSpPr>
        <p:spPr>
          <a:xfrm>
            <a:off x="723687" y="3665056"/>
            <a:ext cx="3990421" cy="190821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rgbClr val="FC81BE"/>
                </a:solidFill>
                <a:latin typeface="Meiryo"/>
                <a:ea typeface="Meiryo"/>
                <a:cs typeface="Meiryo"/>
                <a:sym typeface="Meiryo"/>
              </a:rPr>
              <a:t>操作は簡単！</a:t>
            </a:r>
            <a:endParaRPr sz="1600" b="1" i="0" u="none" strike="noStrike" cap="none">
              <a:solidFill>
                <a:srgbClr val="FC81BE"/>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rgbClr val="FC81BE"/>
                </a:solidFill>
                <a:latin typeface="Meiryo"/>
                <a:ea typeface="Meiryo"/>
                <a:cs typeface="Meiryo"/>
                <a:sym typeface="Meiryo"/>
              </a:rPr>
              <a:t>ドラッグ＆ドロップだけ。</a:t>
            </a:r>
            <a:endParaRPr sz="1600" b="1" i="0" u="none" strike="noStrike" cap="none">
              <a:solidFill>
                <a:srgbClr val="FC81BE"/>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rgbClr val="FC81BE"/>
                </a:solidFill>
                <a:latin typeface="Meiryo"/>
                <a:ea typeface="Meiryo"/>
                <a:cs typeface="Meiryo"/>
                <a:sym typeface="Meiryo"/>
              </a:rPr>
              <a:t>業務の全体像と進捗を見える化が可能！</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600"/>
              <a:buFont typeface="Arial"/>
              <a:buNone/>
            </a:pPr>
            <a:r>
              <a:rPr lang="ja-JP" sz="1600" b="1" i="0" u="none" strike="noStrike" cap="none">
                <a:solidFill>
                  <a:srgbClr val="FC81BE"/>
                </a:solidFill>
                <a:latin typeface="Meiryo"/>
                <a:ea typeface="Meiryo"/>
                <a:cs typeface="Meiryo"/>
                <a:sym typeface="Meiryo"/>
              </a:rPr>
              <a:t>会話やファイルも業務ごとに一元管理で大事な仕事を見逃さない。</a:t>
            </a:r>
            <a:endParaRPr sz="1400" b="0" i="0" u="none" strike="noStrike" cap="none">
              <a:solidFill>
                <a:srgbClr val="000000"/>
              </a:solidFill>
              <a:latin typeface="Arial"/>
              <a:ea typeface="Arial"/>
              <a:cs typeface="Arial"/>
              <a:sym typeface="Arial"/>
            </a:endParaRPr>
          </a:p>
        </p:txBody>
      </p:sp>
      <p:sp>
        <p:nvSpPr>
          <p:cNvPr id="145" name="Google Shape;145;p3"/>
          <p:cNvSpPr txBox="1"/>
          <p:nvPr/>
        </p:nvSpPr>
        <p:spPr>
          <a:xfrm>
            <a:off x="469126" y="130418"/>
            <a:ext cx="444724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Jooto（ジョートー）とは</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p:nvPr/>
        </p:nvSpPr>
        <p:spPr>
          <a:xfrm>
            <a:off x="469126" y="130418"/>
            <a:ext cx="173957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利用実績 </a:t>
            </a:r>
            <a:endParaRPr sz="2800" b="1" i="0" u="none" strike="noStrike" cap="none">
              <a:solidFill>
                <a:schemeClr val="lt1"/>
              </a:solidFill>
              <a:latin typeface="Meiryo"/>
              <a:ea typeface="Meiryo"/>
              <a:cs typeface="Meiryo"/>
              <a:sym typeface="Meiryo"/>
            </a:endParaRPr>
          </a:p>
        </p:txBody>
      </p:sp>
      <p:sp>
        <p:nvSpPr>
          <p:cNvPr id="151" name="Google Shape;151;p4"/>
          <p:cNvSpPr txBox="1"/>
          <p:nvPr/>
        </p:nvSpPr>
        <p:spPr>
          <a:xfrm>
            <a:off x="657487" y="3797126"/>
            <a:ext cx="10877024" cy="515526"/>
          </a:xfrm>
          <a:prstGeom prst="rect">
            <a:avLst/>
          </a:prstGeom>
          <a:solidFill>
            <a:srgbClr val="DEEEFE"/>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ja-JP" sz="2000" b="1" i="0" u="none" strike="noStrike" cap="none">
                <a:solidFill>
                  <a:srgbClr val="51A7F9"/>
                </a:solidFill>
                <a:latin typeface="Meiryo"/>
                <a:ea typeface="Meiryo"/>
                <a:cs typeface="Meiryo"/>
                <a:sym typeface="Meiryo"/>
              </a:rPr>
              <a:t>有料導入企業</a:t>
            </a:r>
            <a:endParaRPr sz="2000" b="1" i="0" u="none" strike="noStrike" cap="none">
              <a:solidFill>
                <a:srgbClr val="51A7F9"/>
              </a:solidFill>
              <a:latin typeface="Meiryo"/>
              <a:ea typeface="Meiryo"/>
              <a:cs typeface="Meiryo"/>
              <a:sym typeface="Meiryo"/>
            </a:endParaRPr>
          </a:p>
        </p:txBody>
      </p:sp>
      <p:pic>
        <p:nvPicPr>
          <p:cNvPr id="152" name="Google Shape;152;p4" descr="グラフィカル ユーザー インターフェイス, アプリケーション&#10;&#10;自動的に生成された説明"/>
          <p:cNvPicPr preferRelativeResize="0"/>
          <p:nvPr/>
        </p:nvPicPr>
        <p:blipFill rotWithShape="1">
          <a:blip r:embed="rId3">
            <a:alphaModFix/>
          </a:blip>
          <a:srcRect t="16727" b="16156"/>
          <a:stretch/>
        </p:blipFill>
        <p:spPr>
          <a:xfrm>
            <a:off x="1986859" y="1363131"/>
            <a:ext cx="3196424" cy="2355374"/>
          </a:xfrm>
          <a:prstGeom prst="rect">
            <a:avLst/>
          </a:prstGeom>
          <a:noFill/>
          <a:ln>
            <a:noFill/>
          </a:ln>
        </p:spPr>
      </p:pic>
      <p:sp>
        <p:nvSpPr>
          <p:cNvPr id="153" name="Google Shape;153;p4"/>
          <p:cNvSpPr txBox="1"/>
          <p:nvPr/>
        </p:nvSpPr>
        <p:spPr>
          <a:xfrm>
            <a:off x="271163" y="659950"/>
            <a:ext cx="11696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595959"/>
              </a:buClr>
              <a:buSzPts val="1400"/>
              <a:buFont typeface="Meiryo"/>
              <a:buNone/>
            </a:pPr>
            <a:r>
              <a:rPr lang="ja-JP" sz="1400" b="1" i="0" u="none" strike="noStrike" cap="none">
                <a:solidFill>
                  <a:srgbClr val="595959"/>
                </a:solidFill>
                <a:latin typeface="Meiryo"/>
                <a:ea typeface="Meiryo"/>
                <a:cs typeface="Meiryo"/>
                <a:sym typeface="Meiryo"/>
              </a:rPr>
              <a:t>Jootoは2022年12月末で累計</a:t>
            </a:r>
            <a:r>
              <a:rPr lang="ja-JP" sz="2000" b="1" i="0" u="none" strike="noStrike" cap="none">
                <a:solidFill>
                  <a:srgbClr val="4DAAFF"/>
                </a:solidFill>
                <a:latin typeface="Meiryo"/>
                <a:ea typeface="Meiryo"/>
                <a:cs typeface="Meiryo"/>
                <a:sym typeface="Meiryo"/>
              </a:rPr>
              <a:t>30万ユーザー</a:t>
            </a:r>
            <a:r>
              <a:rPr lang="ja-JP" sz="1400" b="1" i="0" u="none" strike="noStrike" cap="none">
                <a:solidFill>
                  <a:srgbClr val="595959"/>
                </a:solidFill>
                <a:latin typeface="Meiryo"/>
                <a:ea typeface="Meiryo"/>
                <a:cs typeface="Meiryo"/>
                <a:sym typeface="Meiryo"/>
              </a:rPr>
              <a:t>にご利用いただいております。有料導入企業数は現在約</a:t>
            </a:r>
            <a:r>
              <a:rPr lang="ja-JP" sz="2000" b="1" i="0" u="none" strike="noStrike" cap="none">
                <a:solidFill>
                  <a:srgbClr val="4DAAFF"/>
                </a:solidFill>
                <a:latin typeface="Meiryo"/>
                <a:ea typeface="Meiryo"/>
                <a:cs typeface="Meiryo"/>
                <a:sym typeface="Meiryo"/>
              </a:rPr>
              <a:t>1,</a:t>
            </a:r>
            <a:r>
              <a:rPr lang="ja-JP" sz="2000" b="1">
                <a:solidFill>
                  <a:srgbClr val="4DAAFF"/>
                </a:solidFill>
                <a:latin typeface="Meiryo"/>
                <a:ea typeface="Meiryo"/>
                <a:cs typeface="Meiryo"/>
                <a:sym typeface="Meiryo"/>
              </a:rPr>
              <a:t>9</a:t>
            </a:r>
            <a:r>
              <a:rPr lang="ja-JP" sz="2000" b="1" i="0" u="none" strike="noStrike" cap="none">
                <a:solidFill>
                  <a:srgbClr val="4DAAFF"/>
                </a:solidFill>
                <a:latin typeface="Meiryo"/>
                <a:ea typeface="Meiryo"/>
                <a:cs typeface="Meiryo"/>
                <a:sym typeface="Meiryo"/>
              </a:rPr>
              <a:t>00社</a:t>
            </a:r>
            <a:r>
              <a:rPr lang="ja-JP" sz="1400" b="1" i="0" u="none" strike="noStrike" cap="none">
                <a:solidFill>
                  <a:srgbClr val="595959"/>
                </a:solidFill>
                <a:latin typeface="Meiryo"/>
                <a:ea typeface="Meiryo"/>
                <a:cs typeface="Meiryo"/>
                <a:sym typeface="Meiryo"/>
              </a:rPr>
              <a:t>となっております。</a:t>
            </a:r>
            <a:endParaRPr sz="1400" b="0" i="0" u="none" strike="noStrike" cap="none">
              <a:solidFill>
                <a:srgbClr val="000000"/>
              </a:solidFill>
              <a:latin typeface="Arial"/>
              <a:ea typeface="Arial"/>
              <a:cs typeface="Arial"/>
              <a:sym typeface="Arial"/>
            </a:endParaRPr>
          </a:p>
        </p:txBody>
      </p:sp>
      <p:pic>
        <p:nvPicPr>
          <p:cNvPr id="154" name="Google Shape;154;p4" descr="グラフ, ヒストグラム, ツリーマップ図&#10;&#10;自動的に生成された説明"/>
          <p:cNvPicPr preferRelativeResize="0"/>
          <p:nvPr/>
        </p:nvPicPr>
        <p:blipFill rotWithShape="1">
          <a:blip r:embed="rId4">
            <a:alphaModFix/>
          </a:blip>
          <a:srcRect/>
          <a:stretch/>
        </p:blipFill>
        <p:spPr>
          <a:xfrm>
            <a:off x="6248467" y="1057899"/>
            <a:ext cx="3584551" cy="2745446"/>
          </a:xfrm>
          <a:prstGeom prst="rect">
            <a:avLst/>
          </a:prstGeom>
          <a:noFill/>
          <a:ln>
            <a:noFill/>
          </a:ln>
        </p:spPr>
      </p:pic>
      <p:sp>
        <p:nvSpPr>
          <p:cNvPr id="155" name="Google Shape;155;p4"/>
          <p:cNvSpPr txBox="1"/>
          <p:nvPr/>
        </p:nvSpPr>
        <p:spPr>
          <a:xfrm>
            <a:off x="152400" y="152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56" name="Google Shape;156;p4"/>
          <p:cNvPicPr preferRelativeResize="0"/>
          <p:nvPr/>
        </p:nvPicPr>
        <p:blipFill>
          <a:blip r:embed="rId5">
            <a:alphaModFix/>
          </a:blip>
          <a:stretch>
            <a:fillRect/>
          </a:stretch>
        </p:blipFill>
        <p:spPr>
          <a:xfrm>
            <a:off x="2260068" y="4374490"/>
            <a:ext cx="7665034" cy="22405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5" descr="グラフィカル ユーザー インターフェイス, アプリケーション, アイコン&#10;&#10;自動的に生成された説明"/>
          <p:cNvPicPr preferRelativeResize="0"/>
          <p:nvPr/>
        </p:nvPicPr>
        <p:blipFill rotWithShape="1">
          <a:blip r:embed="rId3">
            <a:alphaModFix/>
          </a:blip>
          <a:srcRect/>
          <a:stretch/>
        </p:blipFill>
        <p:spPr>
          <a:xfrm>
            <a:off x="2106181" y="1113673"/>
            <a:ext cx="1811626" cy="1682224"/>
          </a:xfrm>
          <a:prstGeom prst="rect">
            <a:avLst/>
          </a:prstGeom>
          <a:noFill/>
          <a:ln>
            <a:noFill/>
          </a:ln>
        </p:spPr>
      </p:pic>
      <p:sp>
        <p:nvSpPr>
          <p:cNvPr id="162" name="Google Shape;162;p5"/>
          <p:cNvSpPr txBox="1"/>
          <p:nvPr/>
        </p:nvSpPr>
        <p:spPr>
          <a:xfrm>
            <a:off x="435323" y="2462618"/>
            <a:ext cx="3482484"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4DABFF"/>
                </a:solidFill>
                <a:latin typeface="Meiryo"/>
                <a:ea typeface="Meiryo"/>
                <a:cs typeface="Meiryo"/>
                <a:sym typeface="Meiryo"/>
              </a:rPr>
              <a:t>会話が埋もれる心配はありません！</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4A4F55"/>
                </a:solidFill>
                <a:latin typeface="Meiryo"/>
                <a:ea typeface="Meiryo"/>
                <a:cs typeface="Meiryo"/>
                <a:sym typeface="Meiryo"/>
              </a:rPr>
              <a:t>タスクの中で会話ができるので、埋もれることはありません。振り返りやすく、メンバー全員の頭の中も整理できます。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p:txBody>
      </p:sp>
      <p:pic>
        <p:nvPicPr>
          <p:cNvPr id="163" name="Google Shape;163;p5" descr="アイコン&#10;&#10;自動的に生成された説明"/>
          <p:cNvPicPr preferRelativeResize="0"/>
          <p:nvPr/>
        </p:nvPicPr>
        <p:blipFill rotWithShape="1">
          <a:blip r:embed="rId4">
            <a:alphaModFix/>
          </a:blip>
          <a:srcRect/>
          <a:stretch/>
        </p:blipFill>
        <p:spPr>
          <a:xfrm>
            <a:off x="6246183" y="1113673"/>
            <a:ext cx="1811626" cy="1682224"/>
          </a:xfrm>
          <a:prstGeom prst="rect">
            <a:avLst/>
          </a:prstGeom>
          <a:noFill/>
          <a:ln>
            <a:noFill/>
          </a:ln>
        </p:spPr>
      </p:pic>
      <p:sp>
        <p:nvSpPr>
          <p:cNvPr id="164" name="Google Shape;164;p5"/>
          <p:cNvSpPr txBox="1"/>
          <p:nvPr/>
        </p:nvSpPr>
        <p:spPr>
          <a:xfrm>
            <a:off x="4311653" y="2462618"/>
            <a:ext cx="3665551"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36C398"/>
                </a:solidFill>
                <a:latin typeface="Meiryo"/>
                <a:ea typeface="Meiryo"/>
                <a:cs typeface="Meiryo"/>
                <a:sym typeface="Meiryo"/>
              </a:rPr>
              <a:t>進捗率が「見える化される」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4A4F55"/>
                </a:solidFill>
                <a:latin typeface="Meiryo"/>
                <a:ea typeface="Meiryo"/>
                <a:cs typeface="Meiryo"/>
                <a:sym typeface="Meiryo"/>
              </a:rPr>
              <a:t>プロジェクトの進捗率が見える化されるため、メンバー全員の思考と動きに常にアップデートされていきます。</a:t>
            </a:r>
            <a:endParaRPr sz="1400" b="0" i="0" u="none" strike="noStrike" cap="none">
              <a:solidFill>
                <a:srgbClr val="000000"/>
              </a:solidFill>
              <a:latin typeface="Arial"/>
              <a:ea typeface="Arial"/>
              <a:cs typeface="Arial"/>
              <a:sym typeface="Arial"/>
            </a:endParaRPr>
          </a:p>
        </p:txBody>
      </p:sp>
      <p:pic>
        <p:nvPicPr>
          <p:cNvPr id="165" name="Google Shape;165;p5" descr="アイコン&#10;&#10;自動的に生成された説明"/>
          <p:cNvPicPr preferRelativeResize="0"/>
          <p:nvPr/>
        </p:nvPicPr>
        <p:blipFill rotWithShape="1">
          <a:blip r:embed="rId5">
            <a:alphaModFix/>
          </a:blip>
          <a:srcRect/>
          <a:stretch/>
        </p:blipFill>
        <p:spPr>
          <a:xfrm>
            <a:off x="10100524" y="1200388"/>
            <a:ext cx="1699022" cy="1577663"/>
          </a:xfrm>
          <a:prstGeom prst="rect">
            <a:avLst/>
          </a:prstGeom>
          <a:noFill/>
          <a:ln>
            <a:noFill/>
          </a:ln>
        </p:spPr>
      </p:pic>
      <p:sp>
        <p:nvSpPr>
          <p:cNvPr id="166" name="Google Shape;166;p5"/>
          <p:cNvSpPr txBox="1"/>
          <p:nvPr/>
        </p:nvSpPr>
        <p:spPr>
          <a:xfrm>
            <a:off x="8305985" y="2462618"/>
            <a:ext cx="335044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FB78BA"/>
                </a:solidFill>
                <a:latin typeface="Meiryo"/>
                <a:ea typeface="Meiryo"/>
                <a:cs typeface="Meiryo"/>
                <a:sym typeface="Meiryo"/>
              </a:rPr>
              <a:t>タイムマネジメントをスムーズに</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4A4F55"/>
                </a:solidFill>
                <a:latin typeface="Meiryo"/>
                <a:ea typeface="Meiryo"/>
                <a:cs typeface="Meiryo"/>
                <a:sym typeface="Meiryo"/>
              </a:rPr>
              <a:t>カスタマイズできるリマインド機能で、タイムマネージメント。</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4A4F55"/>
                </a:solidFill>
                <a:latin typeface="Meiryo"/>
                <a:ea typeface="Meiryo"/>
                <a:cs typeface="Meiryo"/>
                <a:sym typeface="Meiryo"/>
              </a:rPr>
              <a:t>業務効率がさらにアップ！</a:t>
            </a:r>
            <a:endParaRPr sz="1400" b="0" i="0" u="none" strike="noStrike" cap="none">
              <a:solidFill>
                <a:srgbClr val="000000"/>
              </a:solidFill>
              <a:latin typeface="Arial"/>
              <a:ea typeface="Arial"/>
              <a:cs typeface="Arial"/>
              <a:sym typeface="Arial"/>
            </a:endParaRPr>
          </a:p>
        </p:txBody>
      </p:sp>
      <p:pic>
        <p:nvPicPr>
          <p:cNvPr id="167" name="Google Shape;167;p5" descr="ダイアグラム が含まれている画像&#10;&#10;自動的に生成された説明"/>
          <p:cNvPicPr preferRelativeResize="0"/>
          <p:nvPr/>
        </p:nvPicPr>
        <p:blipFill rotWithShape="1">
          <a:blip r:embed="rId6">
            <a:alphaModFix/>
          </a:blip>
          <a:srcRect/>
          <a:stretch/>
        </p:blipFill>
        <p:spPr>
          <a:xfrm>
            <a:off x="2376180" y="3857800"/>
            <a:ext cx="1811626" cy="1682224"/>
          </a:xfrm>
          <a:prstGeom prst="rect">
            <a:avLst/>
          </a:prstGeom>
          <a:noFill/>
          <a:ln>
            <a:noFill/>
          </a:ln>
        </p:spPr>
      </p:pic>
      <p:sp>
        <p:nvSpPr>
          <p:cNvPr id="168" name="Google Shape;168;p5"/>
          <p:cNvSpPr txBox="1"/>
          <p:nvPr/>
        </p:nvSpPr>
        <p:spPr>
          <a:xfrm>
            <a:off x="435323" y="5288662"/>
            <a:ext cx="3276082"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7D5CC1"/>
                </a:solidFill>
                <a:latin typeface="Meiryo"/>
                <a:ea typeface="Meiryo"/>
                <a:cs typeface="Meiryo"/>
                <a:sym typeface="Meiryo"/>
              </a:rPr>
              <a:t>ゴールを見失わない安心感</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4A4F55"/>
                </a:solidFill>
                <a:latin typeface="Meiryo"/>
                <a:ea typeface="Meiryo"/>
                <a:cs typeface="Meiryo"/>
                <a:sym typeface="Meiryo"/>
              </a:rPr>
              <a:t>ゴールイメージとスケジュールが常にアップデートできるので、メンバーは安心してゴールを目指せます。</a:t>
            </a:r>
            <a:endParaRPr sz="1400" b="0" i="0" u="none" strike="noStrike" cap="none">
              <a:solidFill>
                <a:srgbClr val="000000"/>
              </a:solidFill>
              <a:latin typeface="Arial"/>
              <a:ea typeface="Arial"/>
              <a:cs typeface="Arial"/>
              <a:sym typeface="Arial"/>
            </a:endParaRPr>
          </a:p>
        </p:txBody>
      </p:sp>
      <p:pic>
        <p:nvPicPr>
          <p:cNvPr id="169" name="Google Shape;169;p5" descr="アイコン&#10;&#10;自動的に生成された説明"/>
          <p:cNvPicPr preferRelativeResize="0"/>
          <p:nvPr/>
        </p:nvPicPr>
        <p:blipFill rotWithShape="1">
          <a:blip r:embed="rId7">
            <a:alphaModFix/>
          </a:blip>
          <a:srcRect/>
          <a:stretch/>
        </p:blipFill>
        <p:spPr>
          <a:xfrm>
            <a:off x="6327345" y="3842615"/>
            <a:ext cx="1811626" cy="1682224"/>
          </a:xfrm>
          <a:prstGeom prst="rect">
            <a:avLst/>
          </a:prstGeom>
          <a:noFill/>
          <a:ln>
            <a:noFill/>
          </a:ln>
        </p:spPr>
      </p:pic>
      <p:sp>
        <p:nvSpPr>
          <p:cNvPr id="170" name="Google Shape;170;p5"/>
          <p:cNvSpPr txBox="1"/>
          <p:nvPr/>
        </p:nvSpPr>
        <p:spPr>
          <a:xfrm>
            <a:off x="4311653" y="5241400"/>
            <a:ext cx="356630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EDA49"/>
                </a:solidFill>
                <a:latin typeface="Meiryo"/>
                <a:ea typeface="Meiryo"/>
                <a:cs typeface="Meiryo"/>
                <a:sym typeface="Meiryo"/>
              </a:rPr>
              <a:t>欲しい情報にすぐ見つかる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4A4F55"/>
                </a:solidFill>
                <a:latin typeface="Meiryo"/>
                <a:ea typeface="Meiryo"/>
                <a:cs typeface="Meiryo"/>
                <a:sym typeface="Meiryo"/>
              </a:rPr>
              <a:t>プロジェクト単位でタスクごとに、自動でデータが保管されるため、整理する手間も探す手間も省けます。</a:t>
            </a:r>
            <a:endParaRPr sz="1400" b="0" i="0" u="none" strike="noStrike" cap="none">
              <a:solidFill>
                <a:srgbClr val="000000"/>
              </a:solidFill>
              <a:latin typeface="Arial"/>
              <a:ea typeface="Arial"/>
              <a:cs typeface="Arial"/>
              <a:sym typeface="Arial"/>
            </a:endParaRPr>
          </a:p>
        </p:txBody>
      </p:sp>
      <p:pic>
        <p:nvPicPr>
          <p:cNvPr id="171" name="Google Shape;171;p5" descr="部屋, 時計 が含まれている画像&#10;&#10;自動的に生成された説明"/>
          <p:cNvPicPr preferRelativeResize="0"/>
          <p:nvPr/>
        </p:nvPicPr>
        <p:blipFill rotWithShape="1">
          <a:blip r:embed="rId8">
            <a:alphaModFix/>
          </a:blip>
          <a:srcRect/>
          <a:stretch/>
        </p:blipFill>
        <p:spPr>
          <a:xfrm>
            <a:off x="9773166" y="3995050"/>
            <a:ext cx="1811626" cy="1682224"/>
          </a:xfrm>
          <a:prstGeom prst="rect">
            <a:avLst/>
          </a:prstGeom>
          <a:noFill/>
          <a:ln>
            <a:noFill/>
          </a:ln>
        </p:spPr>
      </p:pic>
      <p:sp>
        <p:nvSpPr>
          <p:cNvPr id="172" name="Google Shape;172;p5"/>
          <p:cNvSpPr txBox="1"/>
          <p:nvPr/>
        </p:nvSpPr>
        <p:spPr>
          <a:xfrm>
            <a:off x="8305985" y="5288662"/>
            <a:ext cx="3164769"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FF954A"/>
                </a:solidFill>
                <a:latin typeface="Meiryo"/>
                <a:ea typeface="Meiryo"/>
                <a:cs typeface="Meiryo"/>
                <a:sym typeface="Meiryo"/>
              </a:rPr>
              <a:t>メンバー間の助け合いが活発に起こる</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4A4F55"/>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4A4F55"/>
                </a:solidFill>
                <a:latin typeface="Meiryo"/>
                <a:ea typeface="Meiryo"/>
                <a:cs typeface="Meiryo"/>
                <a:sym typeface="Meiryo"/>
              </a:rPr>
              <a:t>メンバーそれぞれのタスクが完了度合いが見れるため、ケアすることもフォローし合うことも可能に。</a:t>
            </a:r>
            <a:endParaRPr sz="1400" b="0" i="0" u="none" strike="noStrike" cap="none">
              <a:solidFill>
                <a:srgbClr val="000000"/>
              </a:solidFill>
              <a:latin typeface="Arial"/>
              <a:ea typeface="Arial"/>
              <a:cs typeface="Arial"/>
              <a:sym typeface="Arial"/>
            </a:endParaRPr>
          </a:p>
        </p:txBody>
      </p:sp>
      <p:sp>
        <p:nvSpPr>
          <p:cNvPr id="173" name="Google Shape;173;p5"/>
          <p:cNvSpPr txBox="1"/>
          <p:nvPr/>
        </p:nvSpPr>
        <p:spPr>
          <a:xfrm>
            <a:off x="469126" y="130418"/>
            <a:ext cx="33700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Jooto導入後の効果</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p:nvPr/>
        </p:nvSpPr>
        <p:spPr>
          <a:xfrm>
            <a:off x="4134678" y="455211"/>
            <a:ext cx="7704814" cy="5947576"/>
          </a:xfrm>
          <a:prstGeom prst="roundRect">
            <a:avLst>
              <a:gd name="adj" fmla="val 134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9" name="Google Shape;179;p6"/>
          <p:cNvSpPr txBox="1"/>
          <p:nvPr/>
        </p:nvSpPr>
        <p:spPr>
          <a:xfrm>
            <a:off x="4850296" y="924467"/>
            <a:ext cx="5063309" cy="50090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200000"/>
              </a:lnSpc>
              <a:spcBef>
                <a:spcPts val="0"/>
              </a:spcBef>
              <a:spcAft>
                <a:spcPts val="0"/>
              </a:spcAft>
              <a:buClr>
                <a:srgbClr val="595959"/>
              </a:buClr>
              <a:buSzPts val="1800"/>
              <a:buFont typeface="Arial"/>
              <a:buChar char="•"/>
            </a:pPr>
            <a:r>
              <a:rPr lang="ja-JP" sz="1800" b="1" i="0" u="none" strike="noStrike" cap="none">
                <a:solidFill>
                  <a:srgbClr val="595959"/>
                </a:solidFill>
                <a:latin typeface="Meiryo"/>
                <a:ea typeface="Meiryo"/>
                <a:cs typeface="Meiryo"/>
                <a:sym typeface="Meiryo"/>
              </a:rPr>
              <a:t>Jootoとはどんなツール？</a:t>
            </a:r>
            <a:endParaRPr sz="1800" b="1" i="0" u="none" strike="noStrike" cap="none">
              <a:solidFill>
                <a:srgbClr val="595959"/>
              </a:solidFill>
              <a:latin typeface="Meiryo"/>
              <a:ea typeface="Meiryo"/>
              <a:cs typeface="Meiryo"/>
              <a:sym typeface="Meiryo"/>
            </a:endParaRPr>
          </a:p>
          <a:p>
            <a:pPr marL="457200" marR="0" lvl="1" indent="0" algn="l" rtl="0">
              <a:lnSpc>
                <a:spcPct val="20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Jootoの6つの特徴</a:t>
            </a:r>
            <a:endParaRPr sz="1800" b="0" i="0" u="none" strike="noStrike" cap="none">
              <a:solidFill>
                <a:srgbClr val="595959"/>
              </a:solidFill>
              <a:latin typeface="Meiryo"/>
              <a:ea typeface="Meiryo"/>
              <a:cs typeface="Meiryo"/>
              <a:sym typeface="Meiryo"/>
            </a:endParaRPr>
          </a:p>
          <a:p>
            <a:pPr marL="457200" marR="0" lvl="1" indent="0" algn="l" rtl="0">
              <a:lnSpc>
                <a:spcPct val="20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機能詳細</a:t>
            </a:r>
            <a:endParaRPr sz="1800" b="0" i="0" u="none" strike="noStrike" cap="none">
              <a:solidFill>
                <a:srgbClr val="595959"/>
              </a:solidFill>
              <a:latin typeface="Meiryo"/>
              <a:ea typeface="Meiryo"/>
              <a:cs typeface="Meiryo"/>
              <a:sym typeface="Meiryo"/>
            </a:endParaRPr>
          </a:p>
          <a:p>
            <a:pPr marL="457200" marR="0" lvl="1" indent="0" algn="l" rtl="0">
              <a:lnSpc>
                <a:spcPct val="20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セキュリティ体制</a:t>
            </a:r>
            <a:endParaRPr sz="1800" b="0" i="0" u="none" strike="noStrike" cap="none">
              <a:solidFill>
                <a:srgbClr val="595959"/>
              </a:solidFill>
              <a:latin typeface="Meiryo"/>
              <a:ea typeface="Meiryo"/>
              <a:cs typeface="Meiryo"/>
              <a:sym typeface="Meiryo"/>
            </a:endParaRPr>
          </a:p>
          <a:p>
            <a:pPr marL="457200" marR="0" lvl="1" indent="0" algn="l" rtl="0">
              <a:lnSpc>
                <a:spcPct val="200000"/>
              </a:lnSpc>
              <a:spcBef>
                <a:spcPts val="0"/>
              </a:spcBef>
              <a:spcAft>
                <a:spcPts val="0"/>
              </a:spcAft>
              <a:buClr>
                <a:srgbClr val="000000"/>
              </a:buClr>
              <a:buSzPts val="1800"/>
              <a:buFont typeface="Arial"/>
              <a:buNone/>
            </a:pPr>
            <a:r>
              <a:rPr lang="ja-JP" sz="1800" b="0" i="0" u="none" strike="noStrike" cap="none">
                <a:solidFill>
                  <a:srgbClr val="595959"/>
                </a:solidFill>
                <a:latin typeface="Meiryo"/>
                <a:ea typeface="Meiryo"/>
                <a:cs typeface="Meiryo"/>
                <a:sym typeface="Meiryo"/>
              </a:rPr>
              <a:t>料金体系</a:t>
            </a:r>
            <a:endParaRPr sz="1800" b="0" i="0" u="none" strike="noStrike" cap="none">
              <a:solidFill>
                <a:srgbClr val="595959"/>
              </a:solidFill>
              <a:latin typeface="Meiryo"/>
              <a:ea typeface="Meiryo"/>
              <a:cs typeface="Meiryo"/>
              <a:sym typeface="Meiryo"/>
            </a:endParaRPr>
          </a:p>
          <a:p>
            <a:pPr marL="285750" marR="0" lvl="0" indent="-285750" algn="l" rtl="0">
              <a:lnSpc>
                <a:spcPct val="200000"/>
              </a:lnSpc>
              <a:spcBef>
                <a:spcPts val="0"/>
              </a:spcBef>
              <a:spcAft>
                <a:spcPts val="0"/>
              </a:spcAft>
              <a:buClr>
                <a:srgbClr val="595959"/>
              </a:buClr>
              <a:buSzPts val="1800"/>
              <a:buFont typeface="Arial"/>
              <a:buChar char="•"/>
            </a:pPr>
            <a:r>
              <a:rPr lang="ja-JP" sz="1800" b="1" i="0" u="none" strike="noStrike" cap="none">
                <a:solidFill>
                  <a:srgbClr val="595959"/>
                </a:solidFill>
                <a:latin typeface="Meiryo"/>
                <a:ea typeface="Meiryo"/>
                <a:cs typeface="Meiryo"/>
                <a:sym typeface="Meiryo"/>
              </a:rPr>
              <a:t>Jootoの投資対効果は？</a:t>
            </a:r>
            <a:endParaRPr sz="1800" b="1" i="0" u="none" strike="noStrike" cap="none">
              <a:solidFill>
                <a:srgbClr val="595959"/>
              </a:solidFill>
              <a:latin typeface="Meiryo"/>
              <a:ea typeface="Meiryo"/>
              <a:cs typeface="Meiryo"/>
              <a:sym typeface="Meiryo"/>
            </a:endParaRPr>
          </a:p>
          <a:p>
            <a:pPr marL="285750" marR="0" lvl="0" indent="-285750" algn="l" rtl="0">
              <a:lnSpc>
                <a:spcPct val="200000"/>
              </a:lnSpc>
              <a:spcBef>
                <a:spcPts val="0"/>
              </a:spcBef>
              <a:spcAft>
                <a:spcPts val="0"/>
              </a:spcAft>
              <a:buClr>
                <a:srgbClr val="595959"/>
              </a:buClr>
              <a:buSzPts val="1800"/>
              <a:buFont typeface="Arial"/>
              <a:buChar char="•"/>
            </a:pPr>
            <a:r>
              <a:rPr lang="ja-JP" sz="1800" b="1" i="0" u="none" strike="noStrike" cap="none">
                <a:solidFill>
                  <a:srgbClr val="595959"/>
                </a:solidFill>
                <a:latin typeface="Meiryo"/>
                <a:ea typeface="Meiryo"/>
                <a:cs typeface="Meiryo"/>
                <a:sym typeface="Meiryo"/>
              </a:rPr>
              <a:t>ツールの比較と使い分け</a:t>
            </a:r>
            <a:endParaRPr sz="1800" b="1" i="0" u="none" strike="noStrike" cap="none">
              <a:solidFill>
                <a:srgbClr val="595959"/>
              </a:solidFill>
              <a:latin typeface="Meiryo"/>
              <a:ea typeface="Meiryo"/>
              <a:cs typeface="Meiryo"/>
              <a:sym typeface="Meiryo"/>
            </a:endParaRPr>
          </a:p>
          <a:p>
            <a:pPr marL="285750" marR="0" lvl="0" indent="-285750" algn="l" rtl="0">
              <a:lnSpc>
                <a:spcPct val="200000"/>
              </a:lnSpc>
              <a:spcBef>
                <a:spcPts val="0"/>
              </a:spcBef>
              <a:spcAft>
                <a:spcPts val="0"/>
              </a:spcAft>
              <a:buClr>
                <a:srgbClr val="595959"/>
              </a:buClr>
              <a:buSzPts val="1800"/>
              <a:buFont typeface="Arial"/>
              <a:buChar char="•"/>
            </a:pPr>
            <a:r>
              <a:rPr lang="ja-JP" sz="1800" b="1" i="0" u="none" strike="noStrike" cap="none">
                <a:solidFill>
                  <a:srgbClr val="595959"/>
                </a:solidFill>
                <a:latin typeface="Meiryo"/>
                <a:ea typeface="Meiryo"/>
                <a:cs typeface="Meiryo"/>
                <a:sym typeface="Meiryo"/>
              </a:rPr>
              <a:t>Jooto導入までの3ステップ</a:t>
            </a:r>
            <a:endParaRPr sz="1800" b="1" i="0" u="none" strike="noStrike" cap="none">
              <a:solidFill>
                <a:srgbClr val="595959"/>
              </a:solidFill>
              <a:latin typeface="Meiryo"/>
              <a:ea typeface="Meiryo"/>
              <a:cs typeface="Meiryo"/>
              <a:sym typeface="Meiryo"/>
            </a:endParaRPr>
          </a:p>
          <a:p>
            <a:pPr marL="285750" marR="0" lvl="0" indent="-285750" algn="l" rtl="0">
              <a:lnSpc>
                <a:spcPct val="200000"/>
              </a:lnSpc>
              <a:spcBef>
                <a:spcPts val="0"/>
              </a:spcBef>
              <a:spcAft>
                <a:spcPts val="0"/>
              </a:spcAft>
              <a:buClr>
                <a:srgbClr val="595959"/>
              </a:buClr>
              <a:buSzPts val="1800"/>
              <a:buFont typeface="Arial"/>
              <a:buChar char="•"/>
            </a:pPr>
            <a:r>
              <a:rPr lang="ja-JP" sz="1800" b="1" i="0" u="none" strike="noStrike" cap="none">
                <a:solidFill>
                  <a:srgbClr val="595959"/>
                </a:solidFill>
                <a:latin typeface="Meiryo"/>
                <a:ea typeface="Meiryo"/>
                <a:cs typeface="Meiryo"/>
                <a:sym typeface="Meiryo"/>
              </a:rPr>
              <a:t>タスク管理ツールの中でもJootoが良い理由</a:t>
            </a:r>
            <a:endParaRPr sz="1800" b="1" i="0" u="none" strike="noStrike" cap="none">
              <a:solidFill>
                <a:srgbClr val="595959"/>
              </a:solidFill>
              <a:latin typeface="Meiryo"/>
              <a:ea typeface="Meiryo"/>
              <a:cs typeface="Meiryo"/>
              <a:sym typeface="Meiryo"/>
            </a:endParaRPr>
          </a:p>
        </p:txBody>
      </p:sp>
      <p:sp>
        <p:nvSpPr>
          <p:cNvPr id="180" name="Google Shape;180;p6"/>
          <p:cNvSpPr txBox="1"/>
          <p:nvPr/>
        </p:nvSpPr>
        <p:spPr>
          <a:xfrm>
            <a:off x="1520819" y="3136612"/>
            <a:ext cx="100540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a:solidFill>
                  <a:schemeClr val="lt1"/>
                </a:solidFill>
                <a:latin typeface="Meiryo"/>
                <a:ea typeface="Meiryo"/>
                <a:cs typeface="Meiryo"/>
                <a:sym typeface="Meiryo"/>
              </a:rPr>
              <a:t>目次</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p:nvPr/>
        </p:nvSpPr>
        <p:spPr>
          <a:xfrm>
            <a:off x="2957352" y="3075057"/>
            <a:ext cx="627729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a:solidFill>
                  <a:schemeClr val="lt1"/>
                </a:solidFill>
                <a:latin typeface="Meiryo"/>
                <a:ea typeface="Meiryo"/>
                <a:cs typeface="Meiryo"/>
                <a:sym typeface="Meiryo"/>
              </a:rPr>
              <a:t>Jootoとはどんなツール？</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0" name="Google Shape;190;p8"/>
          <p:cNvGrpSpPr/>
          <p:nvPr/>
        </p:nvGrpSpPr>
        <p:grpSpPr>
          <a:xfrm>
            <a:off x="426795" y="907600"/>
            <a:ext cx="11350815" cy="5587457"/>
            <a:chOff x="426795" y="1044668"/>
            <a:chExt cx="11350815" cy="5587457"/>
          </a:xfrm>
        </p:grpSpPr>
        <p:pic>
          <p:nvPicPr>
            <p:cNvPr id="191" name="Google Shape;191;p8" descr="グラフィカル ユーザー インターフェイス, アプリケーション&#10;&#10;自動的に生成された説明"/>
            <p:cNvPicPr preferRelativeResize="0"/>
            <p:nvPr/>
          </p:nvPicPr>
          <p:blipFill rotWithShape="1">
            <a:blip r:embed="rId3">
              <a:alphaModFix/>
            </a:blip>
            <a:srcRect/>
            <a:stretch/>
          </p:blipFill>
          <p:spPr>
            <a:xfrm>
              <a:off x="984041" y="1325465"/>
              <a:ext cx="2499904" cy="1874928"/>
            </a:xfrm>
            <a:prstGeom prst="rect">
              <a:avLst/>
            </a:prstGeom>
            <a:noFill/>
            <a:ln>
              <a:noFill/>
            </a:ln>
          </p:spPr>
        </p:pic>
        <p:sp>
          <p:nvSpPr>
            <p:cNvPr id="192" name="Google Shape;192;p8"/>
            <p:cNvSpPr txBox="1"/>
            <p:nvPr/>
          </p:nvSpPr>
          <p:spPr>
            <a:xfrm>
              <a:off x="426795" y="2400157"/>
              <a:ext cx="8002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ja-JP" sz="4800" b="0" i="0" u="none" strike="noStrike" cap="none">
                  <a:solidFill>
                    <a:srgbClr val="595959"/>
                  </a:solidFill>
                  <a:latin typeface="Arial"/>
                  <a:ea typeface="Arial"/>
                  <a:cs typeface="Arial"/>
                  <a:sym typeface="Arial"/>
                </a:rPr>
                <a:t>01</a:t>
              </a:r>
              <a:endParaRPr sz="4800" b="0" i="0" u="none" strike="noStrike" cap="none">
                <a:solidFill>
                  <a:srgbClr val="595959"/>
                </a:solidFill>
                <a:latin typeface="Arial"/>
                <a:ea typeface="Arial"/>
                <a:cs typeface="Arial"/>
                <a:sym typeface="Arial"/>
              </a:endParaRPr>
            </a:p>
          </p:txBody>
        </p:sp>
        <p:sp>
          <p:nvSpPr>
            <p:cNvPr id="193" name="Google Shape;193;p8"/>
            <p:cNvSpPr txBox="1"/>
            <p:nvPr/>
          </p:nvSpPr>
          <p:spPr>
            <a:xfrm>
              <a:off x="438862" y="3271685"/>
              <a:ext cx="30450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直感的にタスク作成・管理</a:t>
              </a:r>
              <a:endParaRPr sz="16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ができる</a:t>
              </a:r>
              <a:endParaRPr sz="1600" b="1" i="0" u="none" strike="noStrike" cap="none">
                <a:solidFill>
                  <a:srgbClr val="595959"/>
                </a:solidFill>
                <a:latin typeface="Meiryo"/>
                <a:ea typeface="Meiryo"/>
                <a:cs typeface="Meiryo"/>
                <a:sym typeface="Meiryo"/>
              </a:endParaRPr>
            </a:p>
          </p:txBody>
        </p:sp>
        <p:sp>
          <p:nvSpPr>
            <p:cNvPr id="194" name="Google Shape;194;p8"/>
            <p:cNvSpPr txBox="1"/>
            <p:nvPr/>
          </p:nvSpPr>
          <p:spPr>
            <a:xfrm>
              <a:off x="4016667" y="2400157"/>
              <a:ext cx="8002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ja-JP" sz="4800" b="0" i="0" u="none" strike="noStrike" cap="none">
                  <a:solidFill>
                    <a:srgbClr val="595959"/>
                  </a:solidFill>
                  <a:latin typeface="Arial"/>
                  <a:ea typeface="Arial"/>
                  <a:cs typeface="Arial"/>
                  <a:sym typeface="Arial"/>
                </a:rPr>
                <a:t>02</a:t>
              </a:r>
              <a:endParaRPr sz="4800" b="0" i="0" u="none" strike="noStrike" cap="none">
                <a:solidFill>
                  <a:srgbClr val="595959"/>
                </a:solidFill>
                <a:latin typeface="Arial"/>
                <a:ea typeface="Arial"/>
                <a:cs typeface="Arial"/>
                <a:sym typeface="Arial"/>
              </a:endParaRPr>
            </a:p>
          </p:txBody>
        </p:sp>
        <p:sp>
          <p:nvSpPr>
            <p:cNvPr id="195" name="Google Shape;195;p8"/>
            <p:cNvSpPr txBox="1"/>
            <p:nvPr/>
          </p:nvSpPr>
          <p:spPr>
            <a:xfrm>
              <a:off x="4028734" y="3271685"/>
              <a:ext cx="346379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プロジェクト進捗や期限を把握！</a:t>
              </a:r>
              <a:endParaRPr sz="16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ガントチャート</a:t>
              </a:r>
              <a:endParaRPr sz="1600" b="1" i="0" u="none" strike="noStrike" cap="none">
                <a:solidFill>
                  <a:srgbClr val="595959"/>
                </a:solidFill>
                <a:latin typeface="Meiryo"/>
                <a:ea typeface="Meiryo"/>
                <a:cs typeface="Meiryo"/>
                <a:sym typeface="Meiryo"/>
              </a:endParaRPr>
            </a:p>
          </p:txBody>
        </p:sp>
        <p:pic>
          <p:nvPicPr>
            <p:cNvPr id="196" name="Google Shape;196;p8" descr="モニター, フロント, 座る, 男 が含まれている画像&#10;&#10;自動的に生成された説明"/>
            <p:cNvPicPr preferRelativeResize="0"/>
            <p:nvPr/>
          </p:nvPicPr>
          <p:blipFill rotWithShape="1">
            <a:blip r:embed="rId4">
              <a:alphaModFix/>
            </a:blip>
            <a:srcRect/>
            <a:stretch/>
          </p:blipFill>
          <p:spPr>
            <a:xfrm>
              <a:off x="4749333" y="1044669"/>
              <a:ext cx="2853770" cy="2140327"/>
            </a:xfrm>
            <a:prstGeom prst="rect">
              <a:avLst/>
            </a:prstGeom>
            <a:noFill/>
            <a:ln>
              <a:noFill/>
            </a:ln>
          </p:spPr>
        </p:pic>
        <p:sp>
          <p:nvSpPr>
            <p:cNvPr id="197" name="Google Shape;197;p8"/>
            <p:cNvSpPr txBox="1"/>
            <p:nvPr/>
          </p:nvSpPr>
          <p:spPr>
            <a:xfrm>
              <a:off x="8150114" y="2400157"/>
              <a:ext cx="8002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ja-JP" sz="4800" b="0" i="0" u="none" strike="noStrike" cap="none">
                  <a:solidFill>
                    <a:srgbClr val="595959"/>
                  </a:solidFill>
                  <a:latin typeface="Arial"/>
                  <a:ea typeface="Arial"/>
                  <a:cs typeface="Arial"/>
                  <a:sym typeface="Arial"/>
                </a:rPr>
                <a:t>03</a:t>
              </a:r>
              <a:endParaRPr sz="4800" b="0" i="0" u="none" strike="noStrike" cap="none">
                <a:solidFill>
                  <a:srgbClr val="595959"/>
                </a:solidFill>
                <a:latin typeface="Arial"/>
                <a:ea typeface="Arial"/>
                <a:cs typeface="Arial"/>
                <a:sym typeface="Arial"/>
              </a:endParaRPr>
            </a:p>
          </p:txBody>
        </p:sp>
        <p:sp>
          <p:nvSpPr>
            <p:cNvPr id="198" name="Google Shape;198;p8"/>
            <p:cNvSpPr txBox="1"/>
            <p:nvPr/>
          </p:nvSpPr>
          <p:spPr>
            <a:xfrm>
              <a:off x="8162181" y="3271685"/>
              <a:ext cx="346379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プロジェクトを横断し、</a:t>
              </a:r>
              <a:endParaRPr sz="16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複数のチームや部署との連携可能！</a:t>
              </a:r>
              <a:endParaRPr sz="1600" b="1" i="0" u="none" strike="noStrike" cap="none">
                <a:solidFill>
                  <a:srgbClr val="595959"/>
                </a:solidFill>
                <a:latin typeface="Meiryo"/>
                <a:ea typeface="Meiryo"/>
                <a:cs typeface="Meiryo"/>
                <a:sym typeface="Meiryo"/>
              </a:endParaRPr>
            </a:p>
          </p:txBody>
        </p:sp>
        <p:pic>
          <p:nvPicPr>
            <p:cNvPr id="199" name="Google Shape;199;p8" descr="グラフィカル ユーザー インターフェイス, アプリケーション&#10;&#10;自動的に生成された説明"/>
            <p:cNvPicPr preferRelativeResize="0"/>
            <p:nvPr/>
          </p:nvPicPr>
          <p:blipFill rotWithShape="1">
            <a:blip r:embed="rId5">
              <a:alphaModFix/>
            </a:blip>
            <a:srcRect/>
            <a:stretch/>
          </p:blipFill>
          <p:spPr>
            <a:xfrm>
              <a:off x="8692964" y="1044668"/>
              <a:ext cx="2853770" cy="2140327"/>
            </a:xfrm>
            <a:prstGeom prst="rect">
              <a:avLst/>
            </a:prstGeom>
            <a:noFill/>
            <a:ln>
              <a:noFill/>
            </a:ln>
          </p:spPr>
        </p:pic>
        <p:sp>
          <p:nvSpPr>
            <p:cNvPr id="200" name="Google Shape;200;p8"/>
            <p:cNvSpPr txBox="1"/>
            <p:nvPr/>
          </p:nvSpPr>
          <p:spPr>
            <a:xfrm>
              <a:off x="506039" y="5175822"/>
              <a:ext cx="8002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ja-JP" sz="4800" b="0" i="0" u="none" strike="noStrike" cap="none">
                  <a:solidFill>
                    <a:srgbClr val="595959"/>
                  </a:solidFill>
                  <a:latin typeface="Arial"/>
                  <a:ea typeface="Arial"/>
                  <a:cs typeface="Arial"/>
                  <a:sym typeface="Arial"/>
                </a:rPr>
                <a:t>04</a:t>
              </a:r>
              <a:endParaRPr sz="4800" b="0" i="0" u="none" strike="noStrike" cap="none">
                <a:solidFill>
                  <a:srgbClr val="595959"/>
                </a:solidFill>
                <a:latin typeface="Arial"/>
                <a:ea typeface="Arial"/>
                <a:cs typeface="Arial"/>
                <a:sym typeface="Arial"/>
              </a:endParaRPr>
            </a:p>
          </p:txBody>
        </p:sp>
        <p:sp>
          <p:nvSpPr>
            <p:cNvPr id="201" name="Google Shape;201;p8"/>
            <p:cNvSpPr txBox="1"/>
            <p:nvPr/>
          </p:nvSpPr>
          <p:spPr>
            <a:xfrm>
              <a:off x="518106" y="6047350"/>
              <a:ext cx="35898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コミュニケーションはタスク内で！</a:t>
              </a:r>
              <a:endParaRPr sz="16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情報の取りこぼしを防げます</a:t>
              </a:r>
              <a:endParaRPr sz="1600" b="1" i="0" u="none" strike="noStrike" cap="none">
                <a:solidFill>
                  <a:srgbClr val="595959"/>
                </a:solidFill>
                <a:latin typeface="Meiryo"/>
                <a:ea typeface="Meiryo"/>
                <a:cs typeface="Meiryo"/>
                <a:sym typeface="Meiryo"/>
              </a:endParaRPr>
            </a:p>
          </p:txBody>
        </p:sp>
        <p:sp>
          <p:nvSpPr>
            <p:cNvPr id="202" name="Google Shape;202;p8"/>
            <p:cNvSpPr txBox="1"/>
            <p:nvPr/>
          </p:nvSpPr>
          <p:spPr>
            <a:xfrm>
              <a:off x="4095911" y="5175822"/>
              <a:ext cx="8002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ja-JP" sz="4800" b="0" i="0" u="none" strike="noStrike" cap="none">
                  <a:solidFill>
                    <a:srgbClr val="595959"/>
                  </a:solidFill>
                  <a:latin typeface="Arial"/>
                  <a:ea typeface="Arial"/>
                  <a:cs typeface="Arial"/>
                  <a:sym typeface="Arial"/>
                </a:rPr>
                <a:t>05</a:t>
              </a:r>
              <a:endParaRPr sz="4800" b="0" i="0" u="none" strike="noStrike" cap="none">
                <a:solidFill>
                  <a:srgbClr val="595959"/>
                </a:solidFill>
                <a:latin typeface="Arial"/>
                <a:ea typeface="Arial"/>
                <a:cs typeface="Arial"/>
                <a:sym typeface="Arial"/>
              </a:endParaRPr>
            </a:p>
          </p:txBody>
        </p:sp>
        <p:sp>
          <p:nvSpPr>
            <p:cNvPr id="203" name="Google Shape;203;p8"/>
            <p:cNvSpPr txBox="1"/>
            <p:nvPr/>
          </p:nvSpPr>
          <p:spPr>
            <a:xfrm>
              <a:off x="4107978" y="6047350"/>
              <a:ext cx="346379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Googleカレンダーや</a:t>
              </a:r>
              <a:endParaRPr sz="1600" b="1" i="0" u="none" strike="noStrike" cap="none">
                <a:solidFill>
                  <a:srgbClr val="595959"/>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Slack・Chatworkとの連携</a:t>
              </a:r>
              <a:endParaRPr sz="1400" b="0" i="0" u="none" strike="noStrike" cap="none">
                <a:solidFill>
                  <a:srgbClr val="000000"/>
                </a:solidFill>
                <a:latin typeface="Arial"/>
                <a:ea typeface="Arial"/>
                <a:cs typeface="Arial"/>
                <a:sym typeface="Arial"/>
              </a:endParaRPr>
            </a:p>
          </p:txBody>
        </p:sp>
        <p:sp>
          <p:nvSpPr>
            <p:cNvPr id="204" name="Google Shape;204;p8"/>
            <p:cNvSpPr txBox="1"/>
            <p:nvPr/>
          </p:nvSpPr>
          <p:spPr>
            <a:xfrm>
              <a:off x="8229358" y="5175822"/>
              <a:ext cx="800219"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ja-JP" sz="4800" b="0" i="0" u="none" strike="noStrike" cap="none">
                  <a:solidFill>
                    <a:srgbClr val="595959"/>
                  </a:solidFill>
                  <a:latin typeface="Arial"/>
                  <a:ea typeface="Arial"/>
                  <a:cs typeface="Arial"/>
                  <a:sym typeface="Arial"/>
                </a:rPr>
                <a:t>06</a:t>
              </a:r>
              <a:endParaRPr sz="4800" b="0" i="0" u="none" strike="noStrike" cap="none">
                <a:solidFill>
                  <a:srgbClr val="595959"/>
                </a:solidFill>
                <a:latin typeface="Arial"/>
                <a:ea typeface="Arial"/>
                <a:cs typeface="Arial"/>
                <a:sym typeface="Arial"/>
              </a:endParaRPr>
            </a:p>
          </p:txBody>
        </p:sp>
        <p:sp>
          <p:nvSpPr>
            <p:cNvPr id="205" name="Google Shape;205;p8"/>
            <p:cNvSpPr txBox="1"/>
            <p:nvPr/>
          </p:nvSpPr>
          <p:spPr>
            <a:xfrm>
              <a:off x="8241425" y="6047350"/>
              <a:ext cx="346379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595959"/>
                  </a:solidFill>
                  <a:latin typeface="Meiryo"/>
                  <a:ea typeface="Meiryo"/>
                  <a:cs typeface="Meiryo"/>
                  <a:sym typeface="Meiryo"/>
                </a:rPr>
                <a:t>ファイルはプロジェクトごと管理</a:t>
              </a:r>
              <a:endParaRPr sz="1600" b="1" i="0" u="none" strike="noStrike" cap="none">
                <a:solidFill>
                  <a:srgbClr val="595959"/>
                </a:solidFill>
                <a:latin typeface="Meiryo"/>
                <a:ea typeface="Meiryo"/>
                <a:cs typeface="Meiryo"/>
                <a:sym typeface="Meiryo"/>
              </a:endParaRPr>
            </a:p>
          </p:txBody>
        </p:sp>
        <p:pic>
          <p:nvPicPr>
            <p:cNvPr id="206" name="Google Shape;206;p8" descr="グラフィカル ユーザー インターフェイス, アプリケーション&#10;&#10;自動的に生成された説明"/>
            <p:cNvPicPr preferRelativeResize="0"/>
            <p:nvPr/>
          </p:nvPicPr>
          <p:blipFill rotWithShape="1">
            <a:blip r:embed="rId6">
              <a:alphaModFix/>
            </a:blip>
            <a:srcRect/>
            <a:stretch/>
          </p:blipFill>
          <p:spPr>
            <a:xfrm>
              <a:off x="1197673" y="4129245"/>
              <a:ext cx="2499905" cy="1874929"/>
            </a:xfrm>
            <a:prstGeom prst="rect">
              <a:avLst/>
            </a:prstGeom>
            <a:noFill/>
            <a:ln>
              <a:noFill/>
            </a:ln>
          </p:spPr>
        </p:pic>
        <p:pic>
          <p:nvPicPr>
            <p:cNvPr id="207" name="Google Shape;207;p8" descr="カレンダー が含まれている画像&#10;&#10;自動的に生成された説明"/>
            <p:cNvPicPr preferRelativeResize="0"/>
            <p:nvPr/>
          </p:nvPicPr>
          <p:blipFill rotWithShape="1">
            <a:blip r:embed="rId7">
              <a:alphaModFix/>
            </a:blip>
            <a:srcRect/>
            <a:stretch/>
          </p:blipFill>
          <p:spPr>
            <a:xfrm>
              <a:off x="4878322" y="3987771"/>
              <a:ext cx="2614209" cy="1960657"/>
            </a:xfrm>
            <a:prstGeom prst="rect">
              <a:avLst/>
            </a:prstGeom>
            <a:noFill/>
            <a:ln>
              <a:noFill/>
            </a:ln>
          </p:spPr>
        </p:pic>
        <p:pic>
          <p:nvPicPr>
            <p:cNvPr id="208" name="Google Shape;208;p8" descr="グラフィカル ユーザー インターフェイス, アプリケーション&#10;&#10;自動的に生成された説明"/>
            <p:cNvPicPr preferRelativeResize="0"/>
            <p:nvPr/>
          </p:nvPicPr>
          <p:blipFill rotWithShape="1">
            <a:blip r:embed="rId8">
              <a:alphaModFix/>
            </a:blip>
            <a:srcRect/>
            <a:stretch/>
          </p:blipFill>
          <p:spPr>
            <a:xfrm>
              <a:off x="9029578" y="3943150"/>
              <a:ext cx="2748032" cy="2061024"/>
            </a:xfrm>
            <a:prstGeom prst="rect">
              <a:avLst/>
            </a:prstGeom>
            <a:noFill/>
            <a:ln>
              <a:noFill/>
            </a:ln>
          </p:spPr>
        </p:pic>
      </p:grpSp>
      <p:sp>
        <p:nvSpPr>
          <p:cNvPr id="209" name="Google Shape;209;p8"/>
          <p:cNvSpPr txBox="1"/>
          <p:nvPr/>
        </p:nvSpPr>
        <p:spPr>
          <a:xfrm>
            <a:off x="469126" y="130418"/>
            <a:ext cx="33700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Jootoの６つの特徴</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9" descr="グラフィカル ユーザー インターフェイス, アプリケーション&#10;&#10;自動的に生成された説明"/>
          <p:cNvPicPr preferRelativeResize="0"/>
          <p:nvPr/>
        </p:nvPicPr>
        <p:blipFill rotWithShape="1">
          <a:blip r:embed="rId3">
            <a:alphaModFix/>
          </a:blip>
          <a:srcRect/>
          <a:stretch/>
        </p:blipFill>
        <p:spPr>
          <a:xfrm>
            <a:off x="699715" y="976036"/>
            <a:ext cx="6289480" cy="2582387"/>
          </a:xfrm>
          <a:prstGeom prst="rect">
            <a:avLst/>
          </a:prstGeom>
          <a:noFill/>
          <a:ln>
            <a:noFill/>
          </a:ln>
        </p:spPr>
      </p:pic>
      <p:pic>
        <p:nvPicPr>
          <p:cNvPr id="215" name="Google Shape;215;p9" descr="グラフィカル ユーザー インターフェイス, アプリケーション&#10;&#10;自動的に生成された説明"/>
          <p:cNvPicPr preferRelativeResize="0"/>
          <p:nvPr/>
        </p:nvPicPr>
        <p:blipFill rotWithShape="1">
          <a:blip r:embed="rId4">
            <a:alphaModFix/>
          </a:blip>
          <a:srcRect/>
          <a:stretch/>
        </p:blipFill>
        <p:spPr>
          <a:xfrm>
            <a:off x="699715" y="3994827"/>
            <a:ext cx="6289482" cy="2582387"/>
          </a:xfrm>
          <a:prstGeom prst="rect">
            <a:avLst/>
          </a:prstGeom>
          <a:noFill/>
          <a:ln>
            <a:noFill/>
          </a:ln>
        </p:spPr>
      </p:pic>
      <p:sp>
        <p:nvSpPr>
          <p:cNvPr id="216" name="Google Shape;216;p9"/>
          <p:cNvSpPr txBox="1"/>
          <p:nvPr/>
        </p:nvSpPr>
        <p:spPr>
          <a:xfrm>
            <a:off x="7238036" y="1091426"/>
            <a:ext cx="4411799" cy="130420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カンバン方式で誰でも直感的に使える！</a:t>
            </a:r>
            <a:endParaRPr sz="1800" b="1" i="0" u="none" strike="noStrike" cap="none">
              <a:solidFill>
                <a:srgbClr val="595959"/>
              </a:solidFill>
              <a:latin typeface="Meiryo"/>
              <a:ea typeface="Meiryo"/>
              <a:cs typeface="Meiryo"/>
              <a:sym typeface="Meiryo"/>
            </a:endParaRPr>
          </a:p>
          <a:p>
            <a:pPr marL="0" marR="0" lvl="0" indent="0" algn="l" rtl="0">
              <a:lnSpc>
                <a:spcPct val="150000"/>
              </a:lnSpc>
              <a:spcBef>
                <a:spcPts val="0"/>
              </a:spcBef>
              <a:spcAft>
                <a:spcPts val="0"/>
              </a:spcAft>
              <a:buClr>
                <a:srgbClr val="000000"/>
              </a:buClr>
              <a:buSzPts val="1800"/>
              <a:buFont typeface="Arial"/>
              <a:buNone/>
            </a:pPr>
            <a:r>
              <a:rPr lang="ja-JP" sz="1800" b="1" i="0" u="none" strike="noStrike" cap="none">
                <a:solidFill>
                  <a:srgbClr val="595959"/>
                </a:solidFill>
                <a:latin typeface="Meiryo"/>
                <a:ea typeface="Meiryo"/>
                <a:cs typeface="Meiryo"/>
                <a:sym typeface="Meiryo"/>
              </a:rPr>
              <a:t>1画面でプロジェクトやチームのタスクの全体像が把握できる</a:t>
            </a:r>
            <a:endParaRPr sz="1800" b="1" i="0" u="none" strike="noStrike" cap="none">
              <a:solidFill>
                <a:srgbClr val="595959"/>
              </a:solidFill>
              <a:latin typeface="Meiryo"/>
              <a:ea typeface="Meiryo"/>
              <a:cs typeface="Meiryo"/>
              <a:sym typeface="Meiryo"/>
            </a:endParaRPr>
          </a:p>
        </p:txBody>
      </p:sp>
      <p:sp>
        <p:nvSpPr>
          <p:cNvPr id="217" name="Google Shape;217;p9"/>
          <p:cNvSpPr txBox="1"/>
          <p:nvPr/>
        </p:nvSpPr>
        <p:spPr>
          <a:xfrm>
            <a:off x="7135002" y="2799511"/>
            <a:ext cx="4776052" cy="255069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プロジェクトボード縦軸の［リスト］の設定次第で様々な規模の業務管理が可能</a:t>
            </a:r>
            <a:endParaRPr sz="1800" b="0" i="0" u="none" strike="noStrike" cap="none">
              <a:solidFill>
                <a:srgbClr val="595959"/>
              </a:solidFill>
              <a:latin typeface="Meiryo"/>
              <a:ea typeface="Meiryo"/>
              <a:cs typeface="Meiryo"/>
              <a:sym typeface="Meiryo"/>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rgbClr val="595959"/>
              </a:solidFill>
              <a:latin typeface="Meiryo"/>
              <a:ea typeface="Meiryo"/>
              <a:cs typeface="Meiryo"/>
              <a:sym typeface="Meiryo"/>
            </a:endParaRPr>
          </a:p>
          <a:p>
            <a:pPr marL="285750" marR="0" lvl="0" indent="-285750" algn="l" rtl="0">
              <a:lnSpc>
                <a:spcPct val="150000"/>
              </a:lnSpc>
              <a:spcBef>
                <a:spcPts val="0"/>
              </a:spcBef>
              <a:spcAft>
                <a:spcPts val="0"/>
              </a:spcAft>
              <a:buClr>
                <a:srgbClr val="595959"/>
              </a:buClr>
              <a:buSzPts val="1800"/>
              <a:buFont typeface="Arial"/>
              <a:buChar char="•"/>
            </a:pPr>
            <a:r>
              <a:rPr lang="ja-JP" sz="1800" b="0" i="0" u="none" strike="noStrike" cap="none">
                <a:solidFill>
                  <a:srgbClr val="595959"/>
                </a:solidFill>
                <a:latin typeface="Meiryo"/>
                <a:ea typeface="Meiryo"/>
                <a:cs typeface="Meiryo"/>
                <a:sym typeface="Meiryo"/>
              </a:rPr>
              <a:t>ラベルの設定によりタスクの種類、優先度や進捗状況を管理することも可能</a:t>
            </a:r>
            <a:endParaRPr sz="1800" b="0" i="0" u="none" strike="noStrike" cap="none">
              <a:solidFill>
                <a:srgbClr val="595959"/>
              </a:solidFill>
              <a:latin typeface="Meiryo"/>
              <a:ea typeface="Meiryo"/>
              <a:cs typeface="Meiryo"/>
              <a:sym typeface="Meiryo"/>
            </a:endParaRPr>
          </a:p>
          <a:p>
            <a:pPr marL="285750" marR="0" lvl="0" indent="-171450" algn="l" rtl="0">
              <a:lnSpc>
                <a:spcPct val="150000"/>
              </a:lnSpc>
              <a:spcBef>
                <a:spcPts val="0"/>
              </a:spcBef>
              <a:spcAft>
                <a:spcPts val="0"/>
              </a:spcAft>
              <a:buClr>
                <a:schemeClr val="dk1"/>
              </a:buClr>
              <a:buSzPts val="1800"/>
              <a:buFont typeface="Arial"/>
              <a:buNone/>
            </a:pPr>
            <a:endParaRPr sz="1800" b="0" i="0" u="none" strike="noStrike" cap="none">
              <a:solidFill>
                <a:srgbClr val="595959"/>
              </a:solidFill>
              <a:latin typeface="Meiryo"/>
              <a:ea typeface="Meiryo"/>
              <a:cs typeface="Meiryo"/>
              <a:sym typeface="Meiryo"/>
            </a:endParaRPr>
          </a:p>
        </p:txBody>
      </p:sp>
      <p:sp>
        <p:nvSpPr>
          <p:cNvPr id="218" name="Google Shape;218;p9"/>
          <p:cNvSpPr txBox="1"/>
          <p:nvPr/>
        </p:nvSpPr>
        <p:spPr>
          <a:xfrm>
            <a:off x="699715" y="811795"/>
            <a:ext cx="326243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大規模プロジェクトのプロジェクトボード例</a:t>
            </a:r>
            <a:endParaRPr sz="1400" b="0" i="0" u="none" strike="noStrike" cap="none">
              <a:solidFill>
                <a:srgbClr val="000000"/>
              </a:solidFill>
              <a:latin typeface="Arial"/>
              <a:ea typeface="Arial"/>
              <a:cs typeface="Arial"/>
              <a:sym typeface="Arial"/>
            </a:endParaRPr>
          </a:p>
        </p:txBody>
      </p:sp>
      <p:sp>
        <p:nvSpPr>
          <p:cNvPr id="219" name="Google Shape;219;p9"/>
          <p:cNvSpPr txBox="1"/>
          <p:nvPr/>
        </p:nvSpPr>
        <p:spPr>
          <a:xfrm>
            <a:off x="699715" y="3816487"/>
            <a:ext cx="295465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1" i="0" u="none" strike="noStrike" cap="none">
                <a:solidFill>
                  <a:srgbClr val="595959"/>
                </a:solidFill>
                <a:latin typeface="Meiryo"/>
                <a:ea typeface="Meiryo"/>
                <a:cs typeface="Meiryo"/>
                <a:sym typeface="Meiryo"/>
              </a:rPr>
              <a:t>個人タスク管理のプロジェクトボード例</a:t>
            </a:r>
            <a:endParaRPr sz="1400" b="0" i="0" u="none" strike="noStrike" cap="none">
              <a:solidFill>
                <a:srgbClr val="000000"/>
              </a:solidFill>
              <a:latin typeface="Arial"/>
              <a:ea typeface="Arial"/>
              <a:cs typeface="Arial"/>
              <a:sym typeface="Arial"/>
            </a:endParaRPr>
          </a:p>
        </p:txBody>
      </p:sp>
      <p:sp>
        <p:nvSpPr>
          <p:cNvPr id="220" name="Google Shape;220;p9"/>
          <p:cNvSpPr txBox="1"/>
          <p:nvPr/>
        </p:nvSpPr>
        <p:spPr>
          <a:xfrm>
            <a:off x="469126" y="130418"/>
            <a:ext cx="521168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1" i="0" u="none" strike="noStrike" cap="none">
                <a:solidFill>
                  <a:schemeClr val="lt1"/>
                </a:solidFill>
                <a:latin typeface="Meiryo"/>
                <a:ea typeface="Meiryo"/>
                <a:cs typeface="Meiryo"/>
                <a:sym typeface="Meiryo"/>
              </a:rPr>
              <a:t>機能詳細：プロジェクトボード</a:t>
            </a:r>
            <a:endParaRPr sz="2800" b="1" i="0" u="none" strike="noStrike" cap="none">
              <a:solidFill>
                <a:schemeClr val="lt1"/>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3195</Words>
  <Application>Microsoft Office PowerPoint</Application>
  <PresentationFormat>ワイド画面</PresentationFormat>
  <Paragraphs>468</Paragraphs>
  <Slides>28</Slides>
  <Notes>28</Notes>
  <HiddenSlides>0</HiddenSlides>
  <MMClips>0</MMClips>
  <ScaleCrop>false</ScaleCrop>
  <HeadingPairs>
    <vt:vector size="6" baseType="variant">
      <vt:variant>
        <vt:lpstr>使用されているフォント</vt:lpstr>
      </vt:variant>
      <vt:variant>
        <vt:i4>4</vt:i4>
      </vt:variant>
      <vt:variant>
        <vt:lpstr>テーマ</vt:lpstr>
      </vt:variant>
      <vt:variant>
        <vt:i4>3</vt:i4>
      </vt:variant>
      <vt:variant>
        <vt:lpstr>スライド タイトル</vt:lpstr>
      </vt:variant>
      <vt:variant>
        <vt:i4>28</vt:i4>
      </vt:variant>
    </vt:vector>
  </HeadingPairs>
  <TitlesOfParts>
    <vt:vector size="35" baseType="lpstr">
      <vt:lpstr>Meiryo</vt:lpstr>
      <vt:lpstr>Verdana</vt:lpstr>
      <vt:lpstr>Arial</vt:lpstr>
      <vt:lpstr>Calibri</vt:lpstr>
      <vt:lpstr>Office テーマ</vt:lpstr>
      <vt:lpstr>1_Office テーマ</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料金体系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馬場 絵莉子</dc:creator>
  <cp:lastModifiedBy>恵理 木村</cp:lastModifiedBy>
  <cp:revision>1</cp:revision>
  <dcterms:created xsi:type="dcterms:W3CDTF">2021-09-06T06:24:59Z</dcterms:created>
  <dcterms:modified xsi:type="dcterms:W3CDTF">2023-08-04T04:27:07Z</dcterms:modified>
</cp:coreProperties>
</file>